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57" r:id="rId3"/>
    <p:sldId id="258" r:id="rId4"/>
    <p:sldId id="259" r:id="rId5"/>
    <p:sldId id="260" r:id="rId6"/>
    <p:sldId id="264" r:id="rId7"/>
    <p:sldId id="280" r:id="rId8"/>
    <p:sldId id="261" r:id="rId9"/>
    <p:sldId id="262" r:id="rId10"/>
    <p:sldId id="271" r:id="rId11"/>
    <p:sldId id="263" r:id="rId12"/>
    <p:sldId id="265" r:id="rId13"/>
    <p:sldId id="266" r:id="rId14"/>
    <p:sldId id="267" r:id="rId15"/>
    <p:sldId id="270" r:id="rId16"/>
    <p:sldId id="268" r:id="rId17"/>
    <p:sldId id="273" r:id="rId18"/>
    <p:sldId id="277" r:id="rId19"/>
    <p:sldId id="281" r:id="rId20"/>
    <p:sldId id="272" r:id="rId21"/>
    <p:sldId id="275" r:id="rId22"/>
    <p:sldId id="274" r:id="rId23"/>
    <p:sldId id="276" r:id="rId24"/>
    <p:sldId id="278" r:id="rId25"/>
    <p:sldId id="279"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90" d="100"/>
          <a:sy n="90" d="100"/>
        </p:scale>
        <p:origin x="180" y="84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8" name="Rectangle 7"/>
          <p:cNvSpPr/>
          <p:nvPr/>
        </p:nvSpPr>
        <p:spPr>
          <a:xfrm flipH="1">
            <a:off x="2667000" y="0"/>
            <a:ext cx="6477000" cy="6858000"/>
          </a:xfrm>
          <a:prstGeom prst="rect">
            <a:avLst/>
          </a:prstGeom>
          <a:blipFill>
            <a:blip r:embed="rId2">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Straight Connector 8"/>
          <p:cNvSpPr>
            <a:spLocks noChangeShapeType="1"/>
          </p:cNvSpPr>
          <p:nvPr/>
        </p:nvSpPr>
        <p:spPr bwMode="auto">
          <a:xfrm rot="16200000">
            <a:off x="-762000"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Title 11"/>
          <p:cNvSpPr>
            <a:spLocks noGrp="1"/>
          </p:cNvSpPr>
          <p:nvPr>
            <p:ph type="ctrTitle"/>
          </p:nvPr>
        </p:nvSpPr>
        <p:spPr>
          <a:xfrm>
            <a:off x="3366868" y="533400"/>
            <a:ext cx="5105400" cy="2868168"/>
          </a:xfrm>
        </p:spPr>
        <p:txBody>
          <a:bodyPr lIns="45720" tIns="0" rIns="45720">
            <a:noAutofit/>
          </a:bodyPr>
          <a:lstStyle>
            <a:lvl1pPr algn="r">
              <a:defRPr sz="4200" b="1"/>
            </a:lvl1pPr>
            <a:extLst/>
          </a:lstStyle>
          <a:p>
            <a:r>
              <a:rPr kumimoji="0" lang="en-US" smtClean="0"/>
              <a:t>Click to edit Master title style</a:t>
            </a:r>
            <a:endParaRPr kumimoji="0" lang="en-US"/>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31" name="Date Placeholder 30"/>
          <p:cNvSpPr>
            <a:spLocks noGrp="1"/>
          </p:cNvSpPr>
          <p:nvPr>
            <p:ph type="dt" sz="half" idx="10"/>
          </p:nvPr>
        </p:nvSpPr>
        <p:spPr>
          <a:xfrm>
            <a:off x="5871224" y="6557946"/>
            <a:ext cx="2002464" cy="226902"/>
          </a:xfrm>
        </p:spPr>
        <p:txBody>
          <a:bodyPr/>
          <a:lstStyle>
            <a:lvl1pPr>
              <a:defRPr lang="en-US" smtClean="0">
                <a:solidFill>
                  <a:srgbClr val="FFFFFF"/>
                </a:solidFill>
              </a:defRPr>
            </a:lvl1pPr>
            <a:extLst/>
          </a:lstStyle>
          <a:p>
            <a:fld id="{05135B8E-F1E8-4786-80D2-9849B56AC20A}" type="datetimeFigureOut">
              <a:rPr lang="en-US" smtClean="0"/>
              <a:pPr/>
              <a:t>4/5/2016</a:t>
            </a:fld>
            <a:endParaRPr lang="en-US"/>
          </a:p>
        </p:txBody>
      </p:sp>
      <p:sp>
        <p:nvSpPr>
          <p:cNvPr id="18" name="Footer Placeholder 17"/>
          <p:cNvSpPr>
            <a:spLocks noGrp="1"/>
          </p:cNvSpPr>
          <p:nvPr>
            <p:ph type="ftr" sz="quarter" idx="11"/>
          </p:nvPr>
        </p:nvSpPr>
        <p:spPr>
          <a:xfrm>
            <a:off x="2819400" y="6557946"/>
            <a:ext cx="2927722" cy="228600"/>
          </a:xfrm>
        </p:spPr>
        <p:txBody>
          <a:bodyPr/>
          <a:lstStyle>
            <a:lvl1pPr>
              <a:defRPr lang="en-US" dirty="0">
                <a:solidFill>
                  <a:srgbClr val="FFFFFF"/>
                </a:solidFill>
              </a:defRPr>
            </a:lvl1pPr>
            <a:extLst/>
          </a:lstStyle>
          <a:p>
            <a:endParaRPr lang="en-US"/>
          </a:p>
        </p:txBody>
      </p:sp>
      <p:sp>
        <p:nvSpPr>
          <p:cNvPr id="29" name="Slide Number Placeholder 28"/>
          <p:cNvSpPr>
            <a:spLocks noGrp="1"/>
          </p:cNvSpPr>
          <p:nvPr>
            <p:ph type="sldNum" sz="quarter" idx="12"/>
          </p:nvPr>
        </p:nvSpPr>
        <p:spPr>
          <a:xfrm>
            <a:off x="7880884" y="6556248"/>
            <a:ext cx="588336" cy="228600"/>
          </a:xfrm>
        </p:spPr>
        <p:txBody>
          <a:bodyPr/>
          <a:lstStyle>
            <a:lvl1pPr>
              <a:defRPr lang="en-US" smtClean="0">
                <a:solidFill>
                  <a:srgbClr val="FFFFFF"/>
                </a:solidFill>
              </a:defRPr>
            </a:lvl1pPr>
            <a:extLst/>
          </a:lstStyle>
          <a:p>
            <a:fld id="{22286A1C-8DDB-44E8-B5F4-81273E2BC29F}"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05135B8E-F1E8-4786-80D2-9849B56AC20A}" type="datetimeFigureOut">
              <a:rPr lang="en-US" smtClean="0"/>
              <a:pPr/>
              <a:t>4/5/2016</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22286A1C-8DDB-44E8-B5F4-81273E2BC29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2"/>
            <a:ext cx="6019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242816" y="6557946"/>
            <a:ext cx="2002464" cy="226902"/>
          </a:xfrm>
        </p:spPr>
        <p:txBody>
          <a:bodyPr/>
          <a:lstStyle>
            <a:extLst/>
          </a:lstStyle>
          <a:p>
            <a:fld id="{05135B8E-F1E8-4786-80D2-9849B56AC20A}" type="datetimeFigureOut">
              <a:rPr lang="en-US" smtClean="0"/>
              <a:pPr/>
              <a:t>4/5/2016</a:t>
            </a:fld>
            <a:endParaRPr lang="en-US"/>
          </a:p>
        </p:txBody>
      </p:sp>
      <p:sp>
        <p:nvSpPr>
          <p:cNvPr id="5" name="Footer Placeholder 4"/>
          <p:cNvSpPr>
            <a:spLocks noGrp="1"/>
          </p:cNvSpPr>
          <p:nvPr>
            <p:ph type="ftr" sz="quarter" idx="11"/>
          </p:nvPr>
        </p:nvSpPr>
        <p:spPr>
          <a:xfrm>
            <a:off x="457200" y="6556248"/>
            <a:ext cx="3657600" cy="228600"/>
          </a:xfrm>
        </p:spPr>
        <p:txBody>
          <a:bodyPr/>
          <a:lstStyle>
            <a:extLst/>
          </a:lstStyle>
          <a:p>
            <a:endParaRPr lang="en-US"/>
          </a:p>
        </p:txBody>
      </p:sp>
      <p:sp>
        <p:nvSpPr>
          <p:cNvPr id="6" name="Slide Number Placeholder 5"/>
          <p:cNvSpPr>
            <a:spLocks noGrp="1"/>
          </p:cNvSpPr>
          <p:nvPr>
            <p:ph type="sldNum" sz="quarter" idx="12"/>
          </p:nvPr>
        </p:nvSpPr>
        <p:spPr>
          <a:xfrm>
            <a:off x="6254496" y="6553200"/>
            <a:ext cx="588336" cy="228600"/>
          </a:xfrm>
        </p:spPr>
        <p:txBody>
          <a:bodyPr/>
          <a:lstStyle>
            <a:lvl1pPr>
              <a:defRPr>
                <a:solidFill>
                  <a:schemeClr val="tx2"/>
                </a:solidFill>
              </a:defRPr>
            </a:lvl1pPr>
            <a:extLst/>
          </a:lstStyle>
          <a:p>
            <a:fld id="{22286A1C-8DDB-44E8-B5F4-81273E2BC29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05135B8E-F1E8-4786-80D2-9849B56AC20A}" type="datetimeFigureOut">
              <a:rPr lang="en-US" smtClean="0"/>
              <a:pPr/>
              <a:t>4/5/2016</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22286A1C-8DDB-44E8-B5F4-81273E2BC29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066800" y="2821837"/>
            <a:ext cx="6255488" cy="1362075"/>
          </a:xfrm>
        </p:spPr>
        <p:txBody>
          <a:bodyPr tIns="0" anchor="t"/>
          <a:lstStyle>
            <a:lvl1pPr algn="r">
              <a:buNone/>
              <a:defRPr sz="42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1066800" y="1905000"/>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4724238" y="6556810"/>
            <a:ext cx="2002464" cy="226902"/>
          </a:xfrm>
        </p:spPr>
        <p:txBody>
          <a:bodyPr bIns="0" anchor="b"/>
          <a:lstStyle>
            <a:lvl1pPr>
              <a:defRPr>
                <a:solidFill>
                  <a:schemeClr val="tx2"/>
                </a:solidFill>
              </a:defRPr>
            </a:lvl1pPr>
            <a:extLst/>
          </a:lstStyle>
          <a:p>
            <a:fld id="{05135B8E-F1E8-4786-80D2-9849B56AC20A}" type="datetimeFigureOut">
              <a:rPr lang="en-US" smtClean="0"/>
              <a:pPr/>
              <a:t>4/5/2016</a:t>
            </a:fld>
            <a:endParaRPr lang="en-US"/>
          </a:p>
        </p:txBody>
      </p:sp>
      <p:sp>
        <p:nvSpPr>
          <p:cNvPr id="5" name="Footer Placeholder 4"/>
          <p:cNvSpPr>
            <a:spLocks noGrp="1"/>
          </p:cNvSpPr>
          <p:nvPr>
            <p:ph type="ftr" sz="quarter" idx="11"/>
          </p:nvPr>
        </p:nvSpPr>
        <p:spPr>
          <a:xfrm>
            <a:off x="1735358" y="6556810"/>
            <a:ext cx="2895600" cy="228600"/>
          </a:xfrm>
        </p:spPr>
        <p:txBody>
          <a:bodyPr bIns="0" anchor="b"/>
          <a:lstStyle>
            <a:lvl1pPr>
              <a:defRPr>
                <a:solidFill>
                  <a:schemeClr val="tx2"/>
                </a:solidFill>
              </a:defRPr>
            </a:lvl1pPr>
            <a:extLst/>
          </a:lstStyle>
          <a:p>
            <a:endParaRPr lang="en-US"/>
          </a:p>
        </p:txBody>
      </p:sp>
      <p:sp>
        <p:nvSpPr>
          <p:cNvPr id="6" name="Slide Number Placeholder 5"/>
          <p:cNvSpPr>
            <a:spLocks noGrp="1"/>
          </p:cNvSpPr>
          <p:nvPr>
            <p:ph type="sldNum" sz="quarter" idx="12"/>
          </p:nvPr>
        </p:nvSpPr>
        <p:spPr>
          <a:xfrm>
            <a:off x="6733952" y="6555112"/>
            <a:ext cx="588336" cy="228600"/>
          </a:xfrm>
        </p:spPr>
        <p:txBody>
          <a:bodyPr/>
          <a:lstStyle>
            <a:extLst/>
          </a:lstStyle>
          <a:p>
            <a:fld id="{22286A1C-8DDB-44E8-B5F4-81273E2BC29F}"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178808"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05135B8E-F1E8-4786-80D2-9849B56AC20A}" type="datetimeFigureOut">
              <a:rPr lang="en-US" smtClean="0"/>
              <a:pPr/>
              <a:t>4/5/2016</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22286A1C-8DDB-44E8-B5F4-81273E2BC29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nchor="b"/>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178808"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05135B8E-F1E8-4786-80D2-9849B56AC20A}" type="datetimeFigureOut">
              <a:rPr lang="en-US" smtClean="0"/>
              <a:pPr/>
              <a:t>4/5/2016</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22286A1C-8DDB-44E8-B5F4-81273E2BC29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05135B8E-F1E8-4786-80D2-9849B56AC20A}" type="datetimeFigureOut">
              <a:rPr lang="en-US" smtClean="0"/>
              <a:pPr/>
              <a:t>4/5/2016</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22286A1C-8DDB-44E8-B5F4-81273E2BC29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2"/>
                </a:solidFill>
              </a:defRPr>
            </a:lvl1pPr>
            <a:extLst/>
          </a:lstStyle>
          <a:p>
            <a:fld id="{05135B8E-F1E8-4786-80D2-9849B56AC20A}" type="datetimeFigureOut">
              <a:rPr lang="en-US" smtClean="0"/>
              <a:pPr/>
              <a:t>4/5/2016</a:t>
            </a:fld>
            <a:endParaRPr lang="en-US"/>
          </a:p>
        </p:txBody>
      </p:sp>
      <p:sp>
        <p:nvSpPr>
          <p:cNvPr id="3" name="Footer Placeholder 2"/>
          <p:cNvSpPr>
            <a:spLocks noGrp="1"/>
          </p:cNvSpPr>
          <p:nvPr>
            <p:ph type="ftr" sz="quarter" idx="11"/>
          </p:nvPr>
        </p:nvSpPr>
        <p:spPr/>
        <p:txBody>
          <a:bodyPr/>
          <a:lstStyle>
            <a:lvl1pPr>
              <a:defRPr>
                <a:solidFill>
                  <a:schemeClr val="tx2"/>
                </a:solidFill>
              </a:defRPr>
            </a:lvl1pPr>
            <a:extLst/>
          </a:lstStyle>
          <a:p>
            <a:endParaRPr lang="en-US"/>
          </a:p>
        </p:txBody>
      </p:sp>
      <p:sp>
        <p:nvSpPr>
          <p:cNvPr id="4" name="Slide Number Placeholder 3"/>
          <p:cNvSpPr>
            <a:spLocks noGrp="1"/>
          </p:cNvSpPr>
          <p:nvPr>
            <p:ph type="sldNum" sz="quarter" idx="12"/>
          </p:nvPr>
        </p:nvSpPr>
        <p:spPr/>
        <p:txBody>
          <a:bodyPr/>
          <a:lstStyle>
            <a:extLst/>
          </a:lstStyle>
          <a:p>
            <a:fld id="{22286A1C-8DDB-44E8-B5F4-81273E2BC29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nchor="b"/>
          <a:lstStyle>
            <a:lvl1pPr algn="l">
              <a:buNone/>
              <a:defRPr lang="en-US" sz="2400" baseline="0" smtClean="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vert="horz" wrap="square" lIns="45720" tIns="0" rIns="0" bIns="0" numCol="1" spcCol="0" rtlCol="0" fromWordArt="0" anchor="t" anchorCtr="0" forceAA="0" compatLnSpc="1">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05135B8E-F1E8-4786-80D2-9849B56AC20A}" type="datetimeFigureOut">
              <a:rPr lang="en-US" smtClean="0"/>
              <a:pPr/>
              <a:t>4/5/2016</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22286A1C-8DDB-44E8-B5F4-81273E2BC29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2"/>
      </p:bgRef>
    </p:bg>
    <p:spTree>
      <p:nvGrpSpPr>
        <p:cNvPr id="1" name=""/>
        <p:cNvGrpSpPr/>
        <p:nvPr/>
      </p:nvGrpSpPr>
      <p:grpSpPr>
        <a:xfrm>
          <a:off x="0" y="0"/>
          <a:ext cx="0" cy="0"/>
          <a:chOff x="0" y="0"/>
          <a:chExt cx="0" cy="0"/>
        </a:xfrm>
      </p:grpSpPr>
      <p:sp>
        <p:nvSpPr>
          <p:cNvPr id="8" name="Rectangle 7"/>
          <p:cNvSpPr/>
          <p:nvPr/>
        </p:nvSpPr>
        <p:spPr>
          <a:xfrm rot="21240000">
            <a:off x="597968" y="1004668"/>
            <a:ext cx="4319527" cy="4312573"/>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a:xfrm rot="21420000">
            <a:off x="596706" y="998816"/>
            <a:ext cx="4319527" cy="4312573"/>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title"/>
          </p:nvPr>
        </p:nvSpPr>
        <p:spPr>
          <a:xfrm>
            <a:off x="5389098" y="1143000"/>
            <a:ext cx="3429000" cy="2057400"/>
          </a:xfrm>
        </p:spPr>
        <p:txBody>
          <a:bodyPr vert="horz" anchor="b"/>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kumimoji="0" lang="en-US" smtClean="0"/>
              <a:t>Click to edit Master title style</a:t>
            </a:r>
            <a:endParaRPr kumimoji="0"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vert="horz" wrap="square" lIns="82296" tIns="0" rIns="0" bIns="0" numCol="1" spcCol="0" rtlCol="0" fromWordArt="0" anchor="t" anchorCtr="0" forceAA="0" compatLnSpc="1">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marL="0" marR="0" lvl="0" indent="0" algn="l" defTabSz="0" rtl="0" eaLnBrk="1" fontAlgn="auto" latinLnBrk="0" hangingPunct="1">
              <a:lnSpc>
                <a:spcPct val="100000"/>
              </a:lnSpc>
              <a:spcBef>
                <a:spcPts val="0"/>
              </a:spcBef>
              <a:spcAft>
                <a:spcPts val="0"/>
              </a:spcAft>
              <a:buClr>
                <a:schemeClr val="tx2"/>
              </a:buClr>
              <a:buSzPct val="73000"/>
              <a:buFontTx/>
              <a:buNone/>
              <a:tabLst/>
              <a:defRPr/>
            </a:pPr>
            <a:r>
              <a:rPr kumimoji="0" lang="en-US" smtClean="0"/>
              <a:t>Click to edit Master text styles</a:t>
            </a:r>
          </a:p>
        </p:txBody>
      </p:sp>
      <p:sp>
        <p:nvSpPr>
          <p:cNvPr id="5" name="Date Placeholder 4"/>
          <p:cNvSpPr>
            <a:spLocks noGrp="1"/>
          </p:cNvSpPr>
          <p:nvPr>
            <p:ph type="dt" sz="half" idx="10"/>
          </p:nvPr>
        </p:nvSpPr>
        <p:spPr/>
        <p:txBody>
          <a:bodyPr/>
          <a:lstStyle>
            <a:extLst/>
          </a:lstStyle>
          <a:p>
            <a:fld id="{05135B8E-F1E8-4786-80D2-9849B56AC20A}" type="datetimeFigureOut">
              <a:rPr lang="en-US" smtClean="0"/>
              <a:pPr/>
              <a:t>4/5/2016</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22286A1C-8DDB-44E8-B5F4-81273E2BC29F}" type="slidenum">
              <a:rPr lang="en-US" smtClean="0"/>
              <a:pPr/>
              <a:t>‹#›</a:t>
            </a:fld>
            <a:endParaRPr lang="en-US"/>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lstStyle>
            <a:lvl1pPr marL="0" indent="0">
              <a:buNone/>
              <a:defRPr sz="3200"/>
            </a:lvl1pPr>
            <a:extLst/>
          </a:lstStyle>
          <a:p>
            <a:r>
              <a:rPr kumimoji="0" lang="en-US" smtClean="0"/>
              <a:t>Click icon to add picture</a:t>
            </a:r>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flipH="1">
            <a:off x="8153400" y="0"/>
            <a:ext cx="990600" cy="6858000"/>
          </a:xfrm>
          <a:prstGeom prst="rect">
            <a:avLst/>
          </a:prstGeom>
          <a:blipFill>
            <a:blip r:embed="rId13">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 name="Title Placeholder 2"/>
          <p:cNvSpPr>
            <a:spLocks noGrp="1"/>
          </p:cNvSpPr>
          <p:nvPr>
            <p:ph type="title"/>
          </p:nvPr>
        </p:nvSpPr>
        <p:spPr>
          <a:xfrm>
            <a:off x="457200" y="320040"/>
            <a:ext cx="7239000" cy="1143000"/>
          </a:xfrm>
          <a:prstGeom prst="rect">
            <a:avLst/>
          </a:prstGeom>
        </p:spPr>
        <p:txBody>
          <a:bodyPr vert="horz" lIns="45720" tIns="0" rIns="45720" bIns="0" anchor="b" anchorCtr="0">
            <a:normAutofit/>
          </a:bodyPr>
          <a:lstStyle>
            <a:extLst/>
          </a:lstStyle>
          <a:p>
            <a:r>
              <a:rPr kumimoji="0" lang="en-US" smtClean="0"/>
              <a:t>Click to edit Master title style</a:t>
            </a:r>
            <a:endParaRPr kumimoji="0" lang="en-US"/>
          </a:p>
        </p:txBody>
      </p:sp>
      <p:sp>
        <p:nvSpPr>
          <p:cNvPr id="31" name="Text Placeholder 30"/>
          <p:cNvSpPr>
            <a:spLocks noGrp="1"/>
          </p:cNvSpPr>
          <p:nvPr>
            <p:ph type="body" idx="1"/>
          </p:nvPr>
        </p:nvSpPr>
        <p:spPr>
          <a:xfrm>
            <a:off x="457200" y="1609416"/>
            <a:ext cx="7239000" cy="4846320"/>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7" name="Date Placeholder 26"/>
          <p:cNvSpPr>
            <a:spLocks noGrp="1"/>
          </p:cNvSpPr>
          <p:nvPr>
            <p:ph type="dt" sz="half" idx="2"/>
          </p:nvPr>
        </p:nvSpPr>
        <p:spPr>
          <a:xfrm>
            <a:off x="4245936" y="6557946"/>
            <a:ext cx="2002464" cy="226902"/>
          </a:xfrm>
          <a:prstGeom prst="rect">
            <a:avLst/>
          </a:prstGeom>
        </p:spPr>
        <p:txBody>
          <a:bodyPr vert="horz" tIns="0" bIns="0" anchor="b"/>
          <a:lstStyle>
            <a:lvl1pPr algn="l" eaLnBrk="1" latinLnBrk="0" hangingPunct="1">
              <a:defRPr kumimoji="0" sz="1000">
                <a:solidFill>
                  <a:schemeClr val="tx2"/>
                </a:solidFill>
              </a:defRPr>
            </a:lvl1pPr>
            <a:extLst/>
          </a:lstStyle>
          <a:p>
            <a:fld id="{05135B8E-F1E8-4786-80D2-9849B56AC20A}" type="datetimeFigureOut">
              <a:rPr lang="en-US" smtClean="0"/>
              <a:pPr/>
              <a:t>4/5/2016</a:t>
            </a:fld>
            <a:endParaRPr lang="en-US"/>
          </a:p>
        </p:txBody>
      </p:sp>
      <p:sp>
        <p:nvSpPr>
          <p:cNvPr id="4" name="Footer Placeholder 3"/>
          <p:cNvSpPr>
            <a:spLocks noGrp="1"/>
          </p:cNvSpPr>
          <p:nvPr>
            <p:ph type="ftr" sz="quarter" idx="3"/>
          </p:nvPr>
        </p:nvSpPr>
        <p:spPr>
          <a:xfrm>
            <a:off x="457200" y="6557946"/>
            <a:ext cx="3657600" cy="228600"/>
          </a:xfrm>
          <a:prstGeom prst="rect">
            <a:avLst/>
          </a:prstGeom>
        </p:spPr>
        <p:txBody>
          <a:bodyPr vert="horz" tIns="0" bIns="0" anchor="b"/>
          <a:lstStyle>
            <a:lvl1pPr algn="r" eaLnBrk="1" latinLnBrk="0" hangingPunct="1">
              <a:defRPr kumimoji="0" sz="1000">
                <a:solidFill>
                  <a:schemeClr val="tx2"/>
                </a:solidFill>
              </a:defRPr>
            </a:lvl1pPr>
            <a:extLst/>
          </a:lstStyle>
          <a:p>
            <a:endParaRPr lang="en-US"/>
          </a:p>
        </p:txBody>
      </p:sp>
      <p:sp>
        <p:nvSpPr>
          <p:cNvPr id="16" name="Slide Number Placeholder 15"/>
          <p:cNvSpPr>
            <a:spLocks noGrp="1"/>
          </p:cNvSpPr>
          <p:nvPr>
            <p:ph type="sldNum" sz="quarter" idx="4"/>
          </p:nvPr>
        </p:nvSpPr>
        <p:spPr>
          <a:xfrm>
            <a:off x="6251448" y="6556248"/>
            <a:ext cx="588336" cy="228600"/>
          </a:xfrm>
          <a:prstGeom prst="rect">
            <a:avLst/>
          </a:prstGeom>
        </p:spPr>
        <p:txBody>
          <a:bodyPr vert="horz" lIns="0" tIns="0" rIns="0" bIns="0" anchor="b"/>
          <a:lstStyle>
            <a:lvl1pPr algn="r" eaLnBrk="1" latinLnBrk="0" hangingPunct="1">
              <a:defRPr kumimoji="0" sz="1100">
                <a:solidFill>
                  <a:schemeClr val="tx2"/>
                </a:solidFill>
              </a:defRPr>
            </a:lvl1pPr>
            <a:extLst/>
          </a:lstStyle>
          <a:p>
            <a:fld id="{22286A1C-8DDB-44E8-B5F4-81273E2BC29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p:titleStyle>
    <p:body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l" rtl="0"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33800" y="-152400"/>
            <a:ext cx="5105400" cy="2743200"/>
          </a:xfrm>
        </p:spPr>
        <p:txBody>
          <a:bodyPr>
            <a:normAutofit/>
          </a:bodyPr>
          <a:lstStyle/>
          <a:p>
            <a:pPr algn="ctr"/>
            <a:r>
              <a:rPr lang="en-US" sz="4800" dirty="0" smtClean="0"/>
              <a:t>GOOGLE CARDBOARD VIRTUAL REALITY</a:t>
            </a:r>
            <a:endParaRPr lang="en-US" sz="4800" dirty="0"/>
          </a:p>
        </p:txBody>
      </p:sp>
      <p:sp>
        <p:nvSpPr>
          <p:cNvPr id="3" name="Subtitle 2"/>
          <p:cNvSpPr>
            <a:spLocks noGrp="1"/>
          </p:cNvSpPr>
          <p:nvPr>
            <p:ph type="subTitle" idx="1"/>
          </p:nvPr>
        </p:nvSpPr>
        <p:spPr>
          <a:xfrm>
            <a:off x="3810000" y="5070952"/>
            <a:ext cx="5114778" cy="1406048"/>
          </a:xfrm>
        </p:spPr>
        <p:txBody>
          <a:bodyPr>
            <a:normAutofit fontScale="92500" lnSpcReduction="10000"/>
          </a:bodyPr>
          <a:lstStyle/>
          <a:p>
            <a:pPr algn="ctr"/>
            <a:r>
              <a:rPr lang="en-US" b="1" i="1" dirty="0" smtClean="0">
                <a:solidFill>
                  <a:schemeClr val="bg1"/>
                </a:solidFill>
                <a:latin typeface="Times New Roman" pitchFamily="18" charset="0"/>
                <a:cs typeface="Times New Roman" pitchFamily="18" charset="0"/>
              </a:rPr>
              <a:t>Presented</a:t>
            </a:r>
          </a:p>
          <a:p>
            <a:pPr algn="ctr"/>
            <a:r>
              <a:rPr lang="en-US" b="1" i="1" dirty="0" smtClean="0">
                <a:solidFill>
                  <a:schemeClr val="bg1"/>
                </a:solidFill>
                <a:latin typeface="Times New Roman" pitchFamily="18" charset="0"/>
                <a:cs typeface="Times New Roman" pitchFamily="18" charset="0"/>
              </a:rPr>
              <a:t>By </a:t>
            </a:r>
          </a:p>
          <a:p>
            <a:pPr algn="ctr"/>
            <a:r>
              <a:rPr lang="en-US" b="1" dirty="0" smtClean="0">
                <a:solidFill>
                  <a:schemeClr val="bg1"/>
                </a:solidFill>
                <a:latin typeface="Times New Roman" pitchFamily="18" charset="0"/>
                <a:cs typeface="Times New Roman" pitchFamily="18" charset="0"/>
              </a:rPr>
              <a:t>SIDDHARTH SHUKLA</a:t>
            </a:r>
          </a:p>
          <a:p>
            <a:pPr algn="ctr"/>
            <a:r>
              <a:rPr lang="en-US" b="1" dirty="0" smtClean="0">
                <a:solidFill>
                  <a:schemeClr val="bg1"/>
                </a:solidFill>
                <a:latin typeface="Times New Roman" pitchFamily="18" charset="0"/>
                <a:cs typeface="Times New Roman" pitchFamily="18" charset="0"/>
              </a:rPr>
              <a:t>IT B 108</a:t>
            </a:r>
            <a:endParaRPr lang="en-US" b="1" dirty="0">
              <a:solidFill>
                <a:schemeClr val="bg1"/>
              </a:solidFill>
              <a:latin typeface="Times New Roman" pitchFamily="18" charset="0"/>
              <a:cs typeface="Times New Roman" pitchFamily="18" charset="0"/>
            </a:endParaRPr>
          </a:p>
        </p:txBody>
      </p:sp>
      <p:pic>
        <p:nvPicPr>
          <p:cNvPr id="1026" name="Picture 2" descr="E:\technical seminar\GCVR\google-cardboard@2x.png"/>
          <p:cNvPicPr>
            <a:picLocks noChangeAspect="1" noChangeArrowheads="1"/>
          </p:cNvPicPr>
          <p:nvPr/>
        </p:nvPicPr>
        <p:blipFill>
          <a:blip r:embed="rId2"/>
          <a:srcRect/>
          <a:stretch>
            <a:fillRect/>
          </a:stretch>
        </p:blipFill>
        <p:spPr bwMode="auto">
          <a:xfrm>
            <a:off x="3429000" y="2400300"/>
            <a:ext cx="5715000" cy="2857500"/>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239000" cy="624840"/>
          </a:xfrm>
        </p:spPr>
        <p:txBody>
          <a:bodyPr>
            <a:normAutofit/>
          </a:bodyPr>
          <a:lstStyle/>
          <a:p>
            <a:pPr algn="ctr"/>
            <a:r>
              <a:rPr lang="en-US" sz="2400" dirty="0" smtClean="0">
                <a:latin typeface="Times New Roman" pitchFamily="18" charset="0"/>
                <a:cs typeface="Times New Roman" pitchFamily="18" charset="0"/>
              </a:rPr>
              <a:t>Introduction  </a:t>
            </a:r>
            <a:r>
              <a:rPr lang="en-US" sz="2400" dirty="0" err="1" smtClean="0">
                <a:latin typeface="Times New Roman" pitchFamily="18" charset="0"/>
                <a:cs typeface="Times New Roman" pitchFamily="18" charset="0"/>
              </a:rPr>
              <a:t>google</a:t>
            </a:r>
            <a:r>
              <a:rPr lang="en-US" sz="2400" dirty="0" smtClean="0">
                <a:latin typeface="Times New Roman" pitchFamily="18" charset="0"/>
                <a:cs typeface="Times New Roman" pitchFamily="18" charset="0"/>
              </a:rPr>
              <a:t>  cardboard  </a:t>
            </a:r>
            <a:r>
              <a:rPr lang="en-US" sz="2400" dirty="0" err="1" smtClean="0">
                <a:latin typeface="Times New Roman" pitchFamily="18" charset="0"/>
                <a:cs typeface="Times New Roman" pitchFamily="18" charset="0"/>
              </a:rPr>
              <a:t>vr</a:t>
            </a:r>
            <a:endParaRPr lang="en-US" sz="2400" dirty="0"/>
          </a:p>
        </p:txBody>
      </p:sp>
      <p:sp>
        <p:nvSpPr>
          <p:cNvPr id="3" name="Content Placeholder 2"/>
          <p:cNvSpPr>
            <a:spLocks noGrp="1"/>
          </p:cNvSpPr>
          <p:nvPr>
            <p:ph idx="1"/>
          </p:nvPr>
        </p:nvSpPr>
        <p:spPr>
          <a:xfrm>
            <a:off x="457200" y="1143000"/>
            <a:ext cx="7239000" cy="5312736"/>
          </a:xfrm>
        </p:spPr>
        <p:txBody>
          <a:bodyPr/>
          <a:lstStyle/>
          <a:p>
            <a:pPr algn="just">
              <a:buFont typeface="Wingdings" pitchFamily="2" charset="2"/>
              <a:buChar char="Ø"/>
            </a:pPr>
            <a:r>
              <a:rPr lang="en-US" sz="2000" dirty="0" smtClean="0">
                <a:latin typeface="Times New Roman" pitchFamily="18" charset="0"/>
                <a:cs typeface="Times New Roman" pitchFamily="18" charset="0"/>
              </a:rPr>
              <a:t>This headset  is designed by Google, But there is no official manufacture for this device.</a:t>
            </a:r>
          </a:p>
          <a:p>
            <a:pPr algn="just">
              <a:buFont typeface="Wingdings" pitchFamily="2" charset="2"/>
              <a:buChar char="Ø"/>
            </a:pPr>
            <a:r>
              <a:rPr lang="en-US" sz="2000" dirty="0" smtClean="0">
                <a:latin typeface="Times New Roman" pitchFamily="18" charset="0"/>
                <a:cs typeface="Times New Roman" pitchFamily="18" charset="0"/>
              </a:rPr>
              <a:t>In this new Google product, the users are taken to the new world of virtual reality.</a:t>
            </a:r>
          </a:p>
          <a:p>
            <a:pPr algn="just">
              <a:buFont typeface="Wingdings" pitchFamily="2" charset="2"/>
              <a:buChar char="Ø"/>
            </a:pPr>
            <a:r>
              <a:rPr lang="en-US" sz="2000" dirty="0" smtClean="0">
                <a:latin typeface="Times New Roman" pitchFamily="18" charset="0"/>
                <a:cs typeface="Times New Roman" pitchFamily="18" charset="0"/>
              </a:rPr>
              <a:t>It takes the real world and alters certain parameters to completely change the viewing experience</a:t>
            </a:r>
          </a:p>
          <a:p>
            <a:pPr algn="just">
              <a:buFont typeface="Wingdings" pitchFamily="2" charset="2"/>
              <a:buChar char="Ø"/>
            </a:pPr>
            <a:endParaRPr lang="en-US" sz="2000" dirty="0" smtClean="0">
              <a:latin typeface="Times New Roman" pitchFamily="18" charset="0"/>
              <a:cs typeface="Times New Roman" pitchFamily="18" charset="0"/>
            </a:endParaRPr>
          </a:p>
        </p:txBody>
      </p:sp>
      <p:pic>
        <p:nvPicPr>
          <p:cNvPr id="6" name="Picture 5" descr="E:\technical seminar\GCVR\HTB1VZdnGFXXXXa0XFXXq6xXFXXXo.jpg"/>
          <p:cNvPicPr/>
          <p:nvPr/>
        </p:nvPicPr>
        <p:blipFill>
          <a:blip r:embed="rId2"/>
          <a:srcRect/>
          <a:stretch>
            <a:fillRect/>
          </a:stretch>
        </p:blipFill>
        <p:spPr bwMode="auto">
          <a:xfrm>
            <a:off x="1447800" y="3352800"/>
            <a:ext cx="5181600" cy="3276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2"/>
          </p:nvPr>
        </p:nvSpPr>
        <p:spPr/>
        <p:txBody>
          <a:bodyPr>
            <a:normAutofit/>
          </a:bodyPr>
          <a:lstStyle/>
          <a:p>
            <a:pPr algn="just">
              <a:buFont typeface="Wingdings" pitchFamily="2" charset="2"/>
              <a:buChar char="Ø"/>
            </a:pPr>
            <a:endParaRPr lang="en-US" sz="2000" dirty="0" smtClean="0">
              <a:latin typeface="Times New Roman" pitchFamily="18" charset="0"/>
              <a:cs typeface="Times New Roman" pitchFamily="18" charset="0"/>
            </a:endParaRPr>
          </a:p>
          <a:p>
            <a:pPr algn="just">
              <a:buFont typeface="Wingdings" pitchFamily="2" charset="2"/>
              <a:buChar char="Ø"/>
            </a:pPr>
            <a:endParaRPr lang="en-US" sz="2000" dirty="0" smtClean="0">
              <a:latin typeface="Times New Roman" pitchFamily="18" charset="0"/>
              <a:cs typeface="Times New Roman" pitchFamily="18" charset="0"/>
            </a:endParaRPr>
          </a:p>
          <a:p>
            <a:pPr algn="just">
              <a:buFont typeface="Wingdings" pitchFamily="2" charset="2"/>
              <a:buChar char="Ø"/>
            </a:pPr>
            <a:endParaRPr lang="en-US" sz="2000" dirty="0" smtClean="0">
              <a:latin typeface="Times New Roman" pitchFamily="18" charset="0"/>
              <a:cs typeface="Times New Roman" pitchFamily="18" charset="0"/>
            </a:endParaRPr>
          </a:p>
          <a:p>
            <a:pPr algn="just">
              <a:buFont typeface="Wingdings" pitchFamily="2" charset="2"/>
              <a:buChar char="Ø"/>
            </a:pPr>
            <a:endParaRPr lang="en-US" sz="2000" dirty="0" smtClean="0">
              <a:latin typeface="Times New Roman" pitchFamily="18" charset="0"/>
              <a:cs typeface="Times New Roman" pitchFamily="18" charset="0"/>
            </a:endParaRPr>
          </a:p>
          <a:p>
            <a:pPr algn="just">
              <a:buFont typeface="Wingdings" pitchFamily="2" charset="2"/>
              <a:buChar char="Ø"/>
            </a:pPr>
            <a:endParaRPr lang="en-US" sz="2000" dirty="0" smtClean="0">
              <a:latin typeface="Times New Roman" pitchFamily="18" charset="0"/>
              <a:cs typeface="Times New Roman" pitchFamily="18" charset="0"/>
            </a:endParaRPr>
          </a:p>
          <a:p>
            <a:pPr algn="just">
              <a:buFont typeface="Wingdings" pitchFamily="2" charset="2"/>
              <a:buChar char="Ø"/>
            </a:pPr>
            <a:endParaRPr lang="en-US" sz="2000" dirty="0" smtClean="0">
              <a:latin typeface="Times New Roman" pitchFamily="18" charset="0"/>
              <a:cs typeface="Times New Roman" pitchFamily="18" charset="0"/>
            </a:endParaRPr>
          </a:p>
          <a:p>
            <a:pPr algn="just">
              <a:buFont typeface="Wingdings" pitchFamily="2" charset="2"/>
              <a:buChar char="Ø"/>
            </a:pPr>
            <a:endParaRPr lang="en-US" sz="2000" dirty="0" smtClean="0">
              <a:latin typeface="Times New Roman" pitchFamily="18" charset="0"/>
              <a:cs typeface="Times New Roman" pitchFamily="18" charset="0"/>
            </a:endParaRPr>
          </a:p>
          <a:p>
            <a:pPr algn="just">
              <a:buFont typeface="Wingdings" pitchFamily="2" charset="2"/>
              <a:buChar char="Ø"/>
            </a:pPr>
            <a:endParaRPr lang="en-US" sz="2000" dirty="0" smtClean="0">
              <a:latin typeface="Times New Roman" pitchFamily="18" charset="0"/>
              <a:cs typeface="Times New Roman" pitchFamily="18" charset="0"/>
            </a:endParaRPr>
          </a:p>
          <a:p>
            <a:pPr algn="just">
              <a:buNone/>
            </a:pPr>
            <a:endParaRPr lang="en-US" sz="2000" dirty="0">
              <a:latin typeface="Times New Roman" pitchFamily="18" charset="0"/>
              <a:cs typeface="Times New Roman" pitchFamily="18" charset="0"/>
            </a:endParaRPr>
          </a:p>
        </p:txBody>
      </p:sp>
      <p:sp>
        <p:nvSpPr>
          <p:cNvPr id="13" name="Content Placeholder 12"/>
          <p:cNvSpPr>
            <a:spLocks noGrp="1"/>
          </p:cNvSpPr>
          <p:nvPr>
            <p:ph sz="half" idx="1"/>
          </p:nvPr>
        </p:nvSpPr>
        <p:spPr>
          <a:xfrm>
            <a:off x="457200" y="381000"/>
            <a:ext cx="7239000" cy="6248400"/>
          </a:xfrm>
        </p:spPr>
        <p:txBody>
          <a:bodyPr>
            <a:normAutofit/>
          </a:bodyPr>
          <a:lstStyle/>
          <a:p>
            <a:pPr algn="just">
              <a:buFont typeface="Wingdings" pitchFamily="2" charset="2"/>
              <a:buChar char="Ø"/>
            </a:pPr>
            <a:r>
              <a:rPr lang="en-US" sz="2000" dirty="0" smtClean="0">
                <a:latin typeface="Times New Roman" pitchFamily="18" charset="0"/>
                <a:cs typeface="Times New Roman" pitchFamily="18" charset="0"/>
              </a:rPr>
              <a:t>The Google Cardboard was part of a Google 20% project where employees are allowed to work on side projects in addition to their normal everyday duties</a:t>
            </a:r>
          </a:p>
          <a:p>
            <a:pPr algn="just">
              <a:buFont typeface="Wingdings" pitchFamily="2" charset="2"/>
              <a:buChar char="Ø"/>
            </a:pPr>
            <a:r>
              <a:rPr lang="en-US" sz="2000" dirty="0" smtClean="0">
                <a:latin typeface="Times New Roman" pitchFamily="18" charset="0"/>
                <a:cs typeface="Times New Roman" pitchFamily="18" charset="0"/>
              </a:rPr>
              <a:t>This is a simple and inexpensive device. You can download apps meant for this device and enhance your experience of using this device</a:t>
            </a:r>
          </a:p>
          <a:p>
            <a:pPr algn="just">
              <a:buFont typeface="Wingdings" pitchFamily="2" charset="2"/>
              <a:buChar char="Ø"/>
            </a:pPr>
            <a:endParaRPr lang="en-US" sz="2000" dirty="0" smtClean="0">
              <a:latin typeface="Times New Roman" pitchFamily="18" charset="0"/>
              <a:cs typeface="Times New Roman" pitchFamily="18" charset="0"/>
            </a:endParaRPr>
          </a:p>
          <a:p>
            <a:pPr algn="just">
              <a:buFont typeface="Wingdings" pitchFamily="2" charset="2"/>
              <a:buChar char="Ø"/>
            </a:pPr>
            <a:endParaRPr lang="en-US" sz="2000" dirty="0" smtClean="0">
              <a:latin typeface="Times New Roman" pitchFamily="18" charset="0"/>
              <a:cs typeface="Times New Roman" pitchFamily="18" charset="0"/>
            </a:endParaRPr>
          </a:p>
          <a:p>
            <a:pPr algn="just">
              <a:buFont typeface="Wingdings" pitchFamily="2" charset="2"/>
              <a:buChar char="Ø"/>
            </a:pPr>
            <a:endParaRPr lang="en-US" sz="2000" dirty="0" smtClean="0">
              <a:latin typeface="Times New Roman" pitchFamily="18" charset="0"/>
              <a:cs typeface="Times New Roman" pitchFamily="18" charset="0"/>
            </a:endParaRPr>
          </a:p>
          <a:p>
            <a:pPr algn="just">
              <a:buFont typeface="Wingdings" pitchFamily="2" charset="2"/>
              <a:buChar char="Ø"/>
            </a:pPr>
            <a:endParaRPr lang="en-US" sz="2000" dirty="0" smtClean="0">
              <a:latin typeface="Times New Roman" pitchFamily="18" charset="0"/>
              <a:cs typeface="Times New Roman" pitchFamily="18" charset="0"/>
            </a:endParaRPr>
          </a:p>
          <a:p>
            <a:pPr algn="just">
              <a:buFont typeface="Wingdings" pitchFamily="2" charset="2"/>
              <a:buChar char="Ø"/>
            </a:pPr>
            <a:endParaRPr lang="en-US" sz="2000" dirty="0" smtClean="0">
              <a:latin typeface="Times New Roman" pitchFamily="18" charset="0"/>
              <a:cs typeface="Times New Roman" pitchFamily="18" charset="0"/>
            </a:endParaRPr>
          </a:p>
          <a:p>
            <a:pPr algn="just">
              <a:buFont typeface="Wingdings" pitchFamily="2" charset="2"/>
              <a:buChar char="Ø"/>
            </a:pPr>
            <a:endParaRPr lang="en-US" sz="2000" dirty="0" smtClean="0">
              <a:latin typeface="Times New Roman" pitchFamily="18" charset="0"/>
              <a:cs typeface="Times New Roman" pitchFamily="18" charset="0"/>
            </a:endParaRPr>
          </a:p>
          <a:p>
            <a:pPr algn="just">
              <a:buFont typeface="Wingdings" pitchFamily="2" charset="2"/>
              <a:buChar char="Ø"/>
            </a:pPr>
            <a:endParaRPr lang="en-US" sz="2000" dirty="0" smtClean="0">
              <a:latin typeface="Times New Roman" pitchFamily="18" charset="0"/>
              <a:cs typeface="Times New Roman" pitchFamily="18" charset="0"/>
            </a:endParaRPr>
          </a:p>
          <a:p>
            <a:pPr algn="just">
              <a:buFont typeface="Wingdings" pitchFamily="2" charset="2"/>
              <a:buChar char="Ø"/>
            </a:pPr>
            <a:endParaRPr lang="en-US" sz="2000" dirty="0" smtClean="0">
              <a:latin typeface="Times New Roman" pitchFamily="18" charset="0"/>
              <a:cs typeface="Times New Roman" pitchFamily="18" charset="0"/>
            </a:endParaRPr>
          </a:p>
          <a:p>
            <a:pPr algn="just">
              <a:buFont typeface="Wingdings" pitchFamily="2" charset="2"/>
              <a:buChar char="Ø"/>
            </a:pPr>
            <a:endParaRPr lang="en-US" sz="2000" dirty="0" smtClean="0">
              <a:latin typeface="Times New Roman" pitchFamily="18" charset="0"/>
              <a:cs typeface="Times New Roman" pitchFamily="18" charset="0"/>
            </a:endParaRPr>
          </a:p>
          <a:p>
            <a:pPr algn="just">
              <a:buFont typeface="Wingdings" pitchFamily="2" charset="2"/>
              <a:buChar char="Ø"/>
            </a:pPr>
            <a:r>
              <a:rPr lang="en-US" sz="2000" dirty="0" smtClean="0">
                <a:latin typeface="Times New Roman" pitchFamily="18" charset="0"/>
                <a:cs typeface="Times New Roman" pitchFamily="18" charset="0"/>
              </a:rPr>
              <a:t>You can also use it to build your own things with the help of this device.</a:t>
            </a:r>
          </a:p>
          <a:p>
            <a:pPr algn="just">
              <a:buFont typeface="Wingdings" pitchFamily="2" charset="2"/>
              <a:buChar char="Ø"/>
            </a:pPr>
            <a:endParaRPr lang="en-US" sz="2000" dirty="0">
              <a:latin typeface="Times New Roman" pitchFamily="18" charset="0"/>
              <a:cs typeface="Times New Roman" pitchFamily="18" charset="0"/>
            </a:endParaRPr>
          </a:p>
        </p:txBody>
      </p:sp>
      <p:pic>
        <p:nvPicPr>
          <p:cNvPr id="15" name="Picture 2" descr="C:\Users\VICKY\Pictures\vlcsnap-2015-03-10-18h39m20s44.png"/>
          <p:cNvPicPr>
            <a:picLocks noChangeAspect="1" noChangeArrowheads="1"/>
          </p:cNvPicPr>
          <p:nvPr/>
        </p:nvPicPr>
        <p:blipFill>
          <a:blip r:embed="rId2"/>
          <a:srcRect/>
          <a:stretch>
            <a:fillRect/>
          </a:stretch>
        </p:blipFill>
        <p:spPr bwMode="auto">
          <a:xfrm>
            <a:off x="1143000" y="2438400"/>
            <a:ext cx="5689599" cy="3200400"/>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7239000" cy="624840"/>
          </a:xfrm>
        </p:spPr>
        <p:txBody>
          <a:bodyPr>
            <a:normAutofit fontScale="90000"/>
          </a:bodyPr>
          <a:lstStyle/>
          <a:p>
            <a:r>
              <a:rPr lang="en-US" sz="3600" dirty="0" smtClean="0"/>
              <a:t>Tools needed to build headset</a:t>
            </a:r>
            <a:endParaRPr lang="en-US" sz="3600" dirty="0"/>
          </a:p>
        </p:txBody>
      </p:sp>
      <p:sp>
        <p:nvSpPr>
          <p:cNvPr id="8" name="Content Placeholder 7"/>
          <p:cNvSpPr>
            <a:spLocks noGrp="1"/>
          </p:cNvSpPr>
          <p:nvPr>
            <p:ph idx="1"/>
          </p:nvPr>
        </p:nvSpPr>
        <p:spPr>
          <a:xfrm>
            <a:off x="457200" y="1295400"/>
            <a:ext cx="7239000" cy="5160336"/>
          </a:xfrm>
        </p:spPr>
        <p:txBody>
          <a:bodyPr/>
          <a:lstStyle/>
          <a:p>
            <a:pPr marL="514350" indent="-514350" algn="just">
              <a:buNone/>
            </a:pPr>
            <a:r>
              <a:rPr lang="en-US" sz="2400" b="1" dirty="0" smtClean="0"/>
              <a:t>1) Cardboard:</a:t>
            </a:r>
          </a:p>
          <a:p>
            <a:pPr marL="514350" indent="-514350" algn="just">
              <a:buNone/>
            </a:pPr>
            <a:r>
              <a:rPr lang="en-US" dirty="0" smtClean="0"/>
              <a:t>    </a:t>
            </a:r>
            <a:r>
              <a:rPr lang="en-US" sz="2000" dirty="0" smtClean="0">
                <a:latin typeface="Times New Roman" pitchFamily="18" charset="0"/>
                <a:cs typeface="Times New Roman" pitchFamily="18" charset="0"/>
              </a:rPr>
              <a:t>E-Flute corrugated cardboard sheet </a:t>
            </a:r>
          </a:p>
          <a:p>
            <a:pPr marL="514350" indent="-514350" algn="just">
              <a:buNone/>
            </a:pPr>
            <a:r>
              <a:rPr lang="en-US" sz="2000" dirty="0" smtClean="0">
                <a:latin typeface="Times New Roman" pitchFamily="18" charset="0"/>
                <a:cs typeface="Times New Roman" pitchFamily="18" charset="0"/>
              </a:rPr>
              <a:t>      Minimum size: 8.75in (22cm) by 22in (56cm), and 0.06in (1.5mm) thickness.</a:t>
            </a:r>
          </a:p>
          <a:p>
            <a:pPr marL="514350" indent="-514350" algn="just">
              <a:buNone/>
            </a:pPr>
            <a:endParaRPr lang="en-US" dirty="0" smtClean="0">
              <a:latin typeface="Times New Roman" pitchFamily="18" charset="0"/>
              <a:cs typeface="Times New Roman" pitchFamily="18" charset="0"/>
            </a:endParaRPr>
          </a:p>
          <a:p>
            <a:pPr marL="514350" indent="-514350">
              <a:buNone/>
            </a:pPr>
            <a:endParaRPr lang="en-US" dirty="0" smtClean="0"/>
          </a:p>
          <a:p>
            <a:pPr marL="514350" indent="-514350" algn="just">
              <a:buNone/>
            </a:pPr>
            <a:r>
              <a:rPr lang="en-US" dirty="0" smtClean="0"/>
              <a:t>      </a:t>
            </a:r>
            <a:endParaRPr lang="en-US" dirty="0"/>
          </a:p>
        </p:txBody>
      </p:sp>
      <p:pic>
        <p:nvPicPr>
          <p:cNvPr id="5" name="Picture 4"/>
          <p:cNvPicPr>
            <a:picLocks noChangeAspect="1"/>
          </p:cNvPicPr>
          <p:nvPr/>
        </p:nvPicPr>
        <p:blipFill>
          <a:blip r:embed="rId2">
            <a:clrChange>
              <a:clrFrom>
                <a:srgbClr val="FFFFFF"/>
              </a:clrFrom>
              <a:clrTo>
                <a:srgbClr val="FFFFFF">
                  <a:alpha val="0"/>
                </a:srgbClr>
              </a:clrTo>
            </a:clrChange>
          </a:blip>
          <a:stretch>
            <a:fillRect/>
          </a:stretch>
        </p:blipFill>
        <p:spPr>
          <a:xfrm>
            <a:off x="816264" y="3188713"/>
            <a:ext cx="6803736" cy="27548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7391400" cy="6074736"/>
          </a:xfrm>
        </p:spPr>
        <p:txBody>
          <a:bodyPr/>
          <a:lstStyle/>
          <a:p>
            <a:pPr algn="just">
              <a:buNone/>
            </a:pPr>
            <a:r>
              <a:rPr lang="en-US" sz="2400" b="1" dirty="0" smtClean="0"/>
              <a:t>2) </a:t>
            </a:r>
            <a:r>
              <a:rPr lang="en-US" sz="2000" b="1" dirty="0" smtClean="0"/>
              <a:t>Lenses:</a:t>
            </a:r>
            <a:endParaRPr lang="en-US" sz="2400" b="1" dirty="0" smtClean="0"/>
          </a:p>
          <a:p>
            <a:pPr algn="just">
              <a:buNone/>
            </a:pPr>
            <a:r>
              <a:rPr lang="en-US" sz="2000" dirty="0" smtClean="0">
                <a:latin typeface="Times New Roman" pitchFamily="18" charset="0"/>
                <a:cs typeface="Times New Roman" pitchFamily="18" charset="0"/>
              </a:rPr>
              <a:t>      Two Asymmetric-</a:t>
            </a:r>
            <a:r>
              <a:rPr lang="en-US" sz="2000" dirty="0" err="1" smtClean="0">
                <a:latin typeface="Times New Roman" pitchFamily="18" charset="0"/>
                <a:cs typeface="Times New Roman" pitchFamily="18" charset="0"/>
              </a:rPr>
              <a:t>BiConvex</a:t>
            </a:r>
            <a:r>
              <a:rPr lang="en-US" sz="2000" dirty="0" smtClean="0">
                <a:latin typeface="Times New Roman" pitchFamily="18" charset="0"/>
                <a:cs typeface="Times New Roman" pitchFamily="18" charset="0"/>
              </a:rPr>
              <a:t> optical lenses.</a:t>
            </a:r>
            <a:r>
              <a:rPr lang="en-US" sz="2000" dirty="0" smtClean="0"/>
              <a:t> </a:t>
            </a:r>
            <a:r>
              <a:rPr lang="en-US" sz="2000" dirty="0" smtClean="0">
                <a:latin typeface="Times New Roman" pitchFamily="18" charset="0"/>
                <a:cs typeface="Times New Roman" pitchFamily="18" charset="0"/>
              </a:rPr>
              <a:t>Lenses that have a 45mm focal distance might work. Biconvex lenses work best because they prevent distortion around the edges.</a:t>
            </a:r>
            <a:endParaRPr lang="en-US" sz="2000" dirty="0">
              <a:latin typeface="Times New Roman" pitchFamily="18" charset="0"/>
              <a:cs typeface="Times New Roman" pitchFamily="18" charset="0"/>
            </a:endParaRPr>
          </a:p>
        </p:txBody>
      </p:sp>
      <p:pic>
        <p:nvPicPr>
          <p:cNvPr id="8194" name="Picture 2" descr="E:\technical seminar\GCVR\collage_photocatbfcbfb.jpg"/>
          <p:cNvPicPr>
            <a:picLocks noChangeAspect="1" noChangeArrowheads="1"/>
          </p:cNvPicPr>
          <p:nvPr/>
        </p:nvPicPr>
        <p:blipFill>
          <a:blip r:embed="rId2"/>
          <a:srcRect/>
          <a:stretch>
            <a:fillRect/>
          </a:stretch>
        </p:blipFill>
        <p:spPr bwMode="auto">
          <a:xfrm>
            <a:off x="457200" y="2362200"/>
            <a:ext cx="7412831" cy="3048000"/>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7239000" cy="5998536"/>
          </a:xfrm>
        </p:spPr>
        <p:txBody>
          <a:bodyPr>
            <a:normAutofit/>
          </a:bodyPr>
          <a:lstStyle/>
          <a:p>
            <a:pPr algn="just">
              <a:buNone/>
            </a:pPr>
            <a:r>
              <a:rPr lang="en-US" sz="2400" b="1" dirty="0" smtClean="0"/>
              <a:t>3) Magnet:</a:t>
            </a:r>
          </a:p>
          <a:p>
            <a:pPr algn="just">
              <a:buNone/>
            </a:pPr>
            <a:r>
              <a:rPr lang="en-US" sz="2400" dirty="0" smtClean="0"/>
              <a:t>    </a:t>
            </a:r>
            <a:r>
              <a:rPr lang="en-US" sz="2000" dirty="0" smtClean="0">
                <a:latin typeface="Times New Roman" pitchFamily="18" charset="0"/>
                <a:cs typeface="Times New Roman" pitchFamily="18" charset="0"/>
              </a:rPr>
              <a:t>One neodymium ring magnet and one ceramic disk magnet</a:t>
            </a:r>
            <a:endParaRPr lang="en-US" sz="2400" dirty="0" smtClean="0">
              <a:latin typeface="Times New Roman" pitchFamily="18" charset="0"/>
              <a:cs typeface="Times New Roman" pitchFamily="18" charset="0"/>
            </a:endParaRPr>
          </a:p>
          <a:p>
            <a:pPr algn="just">
              <a:buNone/>
            </a:pPr>
            <a:r>
              <a:rPr lang="en-US" sz="2400" dirty="0" smtClean="0"/>
              <a:t>    </a:t>
            </a:r>
          </a:p>
          <a:p>
            <a:pPr algn="just">
              <a:buNone/>
            </a:pPr>
            <a:r>
              <a:rPr lang="en-US" sz="2400" dirty="0" smtClean="0"/>
              <a:t>    </a:t>
            </a:r>
          </a:p>
          <a:p>
            <a:pPr>
              <a:buNone/>
            </a:pPr>
            <a:endParaRPr lang="en-US" sz="2400" dirty="0"/>
          </a:p>
        </p:txBody>
      </p:sp>
      <p:pic>
        <p:nvPicPr>
          <p:cNvPr id="9221" name="Picture 5" descr="E:\technical seminar\GCVR\collage_photocat.jpg"/>
          <p:cNvPicPr>
            <a:picLocks noChangeAspect="1" noChangeArrowheads="1"/>
          </p:cNvPicPr>
          <p:nvPr/>
        </p:nvPicPr>
        <p:blipFill>
          <a:blip r:embed="rId2"/>
          <a:srcRect/>
          <a:stretch>
            <a:fillRect/>
          </a:stretch>
        </p:blipFill>
        <p:spPr bwMode="auto">
          <a:xfrm>
            <a:off x="1066800" y="1447800"/>
            <a:ext cx="6182385" cy="5105400"/>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239000" cy="777240"/>
          </a:xfrm>
        </p:spPr>
        <p:txBody>
          <a:bodyPr/>
          <a:lstStyle/>
          <a:p>
            <a:r>
              <a:rPr lang="en-US" dirty="0" smtClean="0"/>
              <a:t>How does it works?</a:t>
            </a:r>
            <a:endParaRPr lang="en-US" dirty="0"/>
          </a:p>
        </p:txBody>
      </p:sp>
      <p:sp>
        <p:nvSpPr>
          <p:cNvPr id="3" name="Content Placeholder 2"/>
          <p:cNvSpPr>
            <a:spLocks noGrp="1"/>
          </p:cNvSpPr>
          <p:nvPr>
            <p:ph idx="1"/>
          </p:nvPr>
        </p:nvSpPr>
        <p:spPr>
          <a:xfrm>
            <a:off x="457200" y="1295400"/>
            <a:ext cx="7239000" cy="5160336"/>
          </a:xfrm>
        </p:spPr>
        <p:txBody>
          <a:bodyPr>
            <a:normAutofit/>
          </a:bodyPr>
          <a:lstStyle/>
          <a:p>
            <a:pPr>
              <a:buFont typeface="Wingdings" pitchFamily="2" charset="2"/>
              <a:buChar char="Ø"/>
            </a:pPr>
            <a:r>
              <a:rPr lang="en-US" sz="2000" dirty="0" smtClean="0">
                <a:latin typeface="Times New Roman" pitchFamily="18" charset="0"/>
                <a:cs typeface="Times New Roman" pitchFamily="18" charset="0"/>
              </a:rPr>
              <a:t>First you need to download the Cardboard app from Google Play. It's a large app - 74.63MB </a:t>
            </a:r>
            <a:endParaRPr lang="en-US" sz="2000" dirty="0">
              <a:latin typeface="Times New Roman" pitchFamily="18" charset="0"/>
              <a:cs typeface="Times New Roman" pitchFamily="18" charset="0"/>
            </a:endParaRPr>
          </a:p>
        </p:txBody>
      </p:sp>
      <p:pic>
        <p:nvPicPr>
          <p:cNvPr id="11266" name="Picture 2" descr="E:\technical seminar\GCVR\How_to_make_Google_Cardboard_step_7.JPG"/>
          <p:cNvPicPr>
            <a:picLocks noChangeAspect="1" noChangeArrowheads="1"/>
          </p:cNvPicPr>
          <p:nvPr/>
        </p:nvPicPr>
        <p:blipFill>
          <a:blip r:embed="rId2"/>
          <a:srcRect/>
          <a:stretch>
            <a:fillRect/>
          </a:stretch>
        </p:blipFill>
        <p:spPr bwMode="auto">
          <a:xfrm>
            <a:off x="228600" y="2265578"/>
            <a:ext cx="7696200" cy="3755746"/>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7239000" cy="6172200"/>
          </a:xfrm>
        </p:spPr>
        <p:txBody>
          <a:bodyPr>
            <a:normAutofit/>
          </a:bodyPr>
          <a:lstStyle/>
          <a:p>
            <a:pPr>
              <a:buFont typeface="Wingdings" pitchFamily="2" charset="2"/>
              <a:buChar char="Ø"/>
            </a:pPr>
            <a:r>
              <a:rPr lang="en-US" sz="2000" dirty="0" smtClean="0">
                <a:latin typeface="Times New Roman" pitchFamily="18" charset="0"/>
                <a:cs typeface="Times New Roman" pitchFamily="18" charset="0"/>
              </a:rPr>
              <a:t>Google Cardboard works by placing your phone at the optimal distance away from the lenses. </a:t>
            </a:r>
          </a:p>
          <a:p>
            <a:pPr>
              <a:buFont typeface="Wingdings" pitchFamily="2" charset="2"/>
              <a:buChar char="Ø"/>
            </a:pPr>
            <a:endParaRPr lang="en-US" sz="2000" dirty="0" smtClean="0">
              <a:latin typeface="Times New Roman" pitchFamily="18" charset="0"/>
              <a:cs typeface="Times New Roman" pitchFamily="18" charset="0"/>
            </a:endParaRPr>
          </a:p>
          <a:p>
            <a:pPr>
              <a:buFont typeface="Wingdings" pitchFamily="2" charset="2"/>
              <a:buChar char="Ø"/>
            </a:pPr>
            <a:endParaRPr lang="en-US" sz="2000" dirty="0" smtClean="0">
              <a:latin typeface="Times New Roman" pitchFamily="18" charset="0"/>
              <a:cs typeface="Times New Roman" pitchFamily="18" charset="0"/>
            </a:endParaRPr>
          </a:p>
          <a:p>
            <a:pPr>
              <a:buFont typeface="Wingdings" pitchFamily="2" charset="2"/>
              <a:buChar char="Ø"/>
            </a:pPr>
            <a:endParaRPr lang="en-US" sz="2000" dirty="0" smtClean="0">
              <a:latin typeface="Times New Roman" pitchFamily="18" charset="0"/>
              <a:cs typeface="Times New Roman" pitchFamily="18" charset="0"/>
            </a:endParaRPr>
          </a:p>
          <a:p>
            <a:pPr>
              <a:buFont typeface="Wingdings" pitchFamily="2" charset="2"/>
              <a:buChar char="Ø"/>
            </a:pPr>
            <a:endParaRPr lang="en-US" sz="2000" dirty="0" smtClean="0">
              <a:latin typeface="Times New Roman" pitchFamily="18" charset="0"/>
              <a:cs typeface="Times New Roman" pitchFamily="18" charset="0"/>
            </a:endParaRPr>
          </a:p>
          <a:p>
            <a:pPr>
              <a:buFont typeface="Wingdings" pitchFamily="2" charset="2"/>
              <a:buChar char="Ø"/>
            </a:pPr>
            <a:endParaRPr lang="en-US" sz="2000" dirty="0" smtClean="0">
              <a:latin typeface="Times New Roman" pitchFamily="18" charset="0"/>
              <a:cs typeface="Times New Roman" pitchFamily="18" charset="0"/>
            </a:endParaRPr>
          </a:p>
          <a:p>
            <a:pPr>
              <a:buFont typeface="Wingdings" pitchFamily="2" charset="2"/>
              <a:buChar char="Ø"/>
            </a:pPr>
            <a:endParaRPr lang="en-US" sz="2000" dirty="0" smtClean="0">
              <a:latin typeface="Times New Roman" pitchFamily="18" charset="0"/>
              <a:cs typeface="Times New Roman" pitchFamily="18" charset="0"/>
            </a:endParaRPr>
          </a:p>
          <a:p>
            <a:pPr>
              <a:buFont typeface="Wingdings" pitchFamily="2" charset="2"/>
              <a:buChar char="Ø"/>
            </a:pPr>
            <a:endParaRPr lang="en-US" sz="2000" dirty="0" smtClean="0">
              <a:latin typeface="Times New Roman" pitchFamily="18" charset="0"/>
              <a:cs typeface="Times New Roman" pitchFamily="18" charset="0"/>
            </a:endParaRPr>
          </a:p>
          <a:p>
            <a:pPr>
              <a:buFont typeface="Wingdings" pitchFamily="2" charset="2"/>
              <a:buChar char="Ø"/>
            </a:pPr>
            <a:endParaRPr lang="en-US" sz="2000" dirty="0" smtClean="0">
              <a:latin typeface="Times New Roman" pitchFamily="18" charset="0"/>
              <a:cs typeface="Times New Roman" pitchFamily="18" charset="0"/>
            </a:endParaRPr>
          </a:p>
          <a:p>
            <a:pPr>
              <a:buNone/>
            </a:pPr>
            <a:endParaRPr lang="en-US" sz="2000" dirty="0" smtClean="0">
              <a:latin typeface="Times New Roman" pitchFamily="18" charset="0"/>
              <a:cs typeface="Times New Roman" pitchFamily="18" charset="0"/>
            </a:endParaRPr>
          </a:p>
        </p:txBody>
      </p:sp>
      <p:pic>
        <p:nvPicPr>
          <p:cNvPr id="7" name="Picture 3" descr="E:\technical seminar\GCVR\collage_photocathghfh.jpg"/>
          <p:cNvPicPr>
            <a:picLocks noChangeAspect="1" noChangeArrowheads="1"/>
          </p:cNvPicPr>
          <p:nvPr/>
        </p:nvPicPr>
        <p:blipFill>
          <a:blip r:embed="rId2"/>
          <a:srcRect/>
          <a:stretch>
            <a:fillRect/>
          </a:stretch>
        </p:blipFill>
        <p:spPr bwMode="auto">
          <a:xfrm>
            <a:off x="1447800" y="1066800"/>
            <a:ext cx="5114925" cy="5508381"/>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7239000" cy="6074736"/>
          </a:xfrm>
        </p:spPr>
        <p:txBody>
          <a:bodyPr>
            <a:normAutofit/>
          </a:bodyPr>
          <a:lstStyle/>
          <a:p>
            <a:pPr algn="just">
              <a:buFont typeface="Wingdings" pitchFamily="2" charset="2"/>
              <a:buChar char="Ø"/>
            </a:pPr>
            <a:r>
              <a:rPr lang="en-US" sz="2000" dirty="0" smtClean="0">
                <a:latin typeface="Times New Roman" pitchFamily="18" charset="0"/>
                <a:cs typeface="Times New Roman" pitchFamily="18" charset="0"/>
              </a:rPr>
              <a:t>Then, by using compatible apps, the lenses create a 3D effect when held up to your eyes. </a:t>
            </a:r>
          </a:p>
          <a:p>
            <a:pPr algn="just">
              <a:buFont typeface="Wingdings" pitchFamily="2" charset="2"/>
              <a:buChar char="Ø"/>
            </a:pPr>
            <a:r>
              <a:rPr lang="en-US" sz="2000" dirty="0" smtClean="0">
                <a:latin typeface="Times New Roman" pitchFamily="18" charset="0"/>
                <a:cs typeface="Times New Roman" pitchFamily="18" charset="0"/>
              </a:rPr>
              <a:t>You can even move your head around, and the images will respond as if you're in the same place as what's displayed on your screen.</a:t>
            </a:r>
          </a:p>
          <a:p>
            <a:pPr algn="just">
              <a:buFont typeface="Wingdings" pitchFamily="2" charset="2"/>
              <a:buChar char="Ø"/>
            </a:pPr>
            <a:r>
              <a:rPr lang="en-US" sz="2000" dirty="0" smtClean="0">
                <a:latin typeface="Times New Roman" pitchFamily="18" charset="0"/>
                <a:cs typeface="Times New Roman" pitchFamily="18" charset="0"/>
              </a:rPr>
              <a:t>With the Google Cardboard app launched and your phone inside the headset, you'll feel it vibrate. You can then look left and right to scroll through the menu.</a:t>
            </a:r>
          </a:p>
          <a:p>
            <a:pPr>
              <a:buFont typeface="Wingdings" pitchFamily="2" charset="2"/>
              <a:buChar char="Ø"/>
            </a:pPr>
            <a:endParaRPr lang="en-US" sz="2000" dirty="0">
              <a:latin typeface="Times New Roman" pitchFamily="18" charset="0"/>
              <a:cs typeface="Times New Roman" pitchFamily="18" charset="0"/>
            </a:endParaRPr>
          </a:p>
        </p:txBody>
      </p:sp>
      <p:pic>
        <p:nvPicPr>
          <p:cNvPr id="4" name="Picture 4" descr="E:\technical seminar\GCVR\fggfd.png"/>
          <p:cNvPicPr>
            <a:picLocks noChangeAspect="1" noChangeArrowheads="1"/>
          </p:cNvPicPr>
          <p:nvPr/>
        </p:nvPicPr>
        <p:blipFill>
          <a:blip r:embed="rId2"/>
          <a:srcRect/>
          <a:stretch>
            <a:fillRect/>
          </a:stretch>
        </p:blipFill>
        <p:spPr bwMode="auto">
          <a:xfrm>
            <a:off x="1143000" y="3124200"/>
            <a:ext cx="6019800" cy="3377128"/>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7239000" cy="6074736"/>
          </a:xfrm>
        </p:spPr>
        <p:txBody>
          <a:bodyPr>
            <a:normAutofit/>
          </a:bodyPr>
          <a:lstStyle/>
          <a:p>
            <a:pPr>
              <a:buFont typeface="Wingdings" pitchFamily="2" charset="2"/>
              <a:buChar char="Ø"/>
            </a:pPr>
            <a:r>
              <a:rPr lang="en-US" sz="2000" dirty="0" smtClean="0">
                <a:latin typeface="Times New Roman" pitchFamily="18" charset="0"/>
                <a:cs typeface="Times New Roman" pitchFamily="18" charset="0"/>
              </a:rPr>
              <a:t>The little magnet on the side is actually a quite ingenious design aspect of Google Cardboard. It's a button! </a:t>
            </a:r>
          </a:p>
          <a:p>
            <a:pPr>
              <a:buFont typeface="Wingdings" pitchFamily="2" charset="2"/>
              <a:buChar char="Ø"/>
            </a:pPr>
            <a:r>
              <a:rPr lang="en-US" sz="2000" dirty="0" smtClean="0">
                <a:latin typeface="Times New Roman" pitchFamily="18" charset="0"/>
                <a:cs typeface="Times New Roman" pitchFamily="18" charset="0"/>
              </a:rPr>
              <a:t>Since you can't touch your phone's screen while it's inside the Cardboard, Google has provided this magnet that, when moved, acts as if you've pressed your screen. </a:t>
            </a:r>
          </a:p>
          <a:p>
            <a:pPr>
              <a:buFont typeface="Wingdings" pitchFamily="2" charset="2"/>
              <a:buChar char="Ø"/>
            </a:pPr>
            <a:r>
              <a:rPr lang="en-US" sz="2000" dirty="0" smtClean="0">
                <a:latin typeface="Times New Roman" pitchFamily="18" charset="0"/>
                <a:cs typeface="Times New Roman" pitchFamily="18" charset="0"/>
              </a:rPr>
              <a:t>It uses your phone's magnetometer, which is usually used for compass functions, to sense this and control it while it's in the cardboard</a:t>
            </a:r>
            <a:endParaRPr lang="en-US" sz="2000" dirty="0">
              <a:latin typeface="Times New Roman" pitchFamily="18" charset="0"/>
              <a:cs typeface="Times New Roman" pitchFamily="18" charset="0"/>
            </a:endParaRPr>
          </a:p>
        </p:txBody>
      </p:sp>
      <p:pic>
        <p:nvPicPr>
          <p:cNvPr id="5" name="Picture 4" descr="E:\jnjb.jpg"/>
          <p:cNvPicPr/>
          <p:nvPr/>
        </p:nvPicPr>
        <p:blipFill>
          <a:blip r:embed="rId2"/>
          <a:srcRect/>
          <a:stretch>
            <a:fillRect/>
          </a:stretch>
        </p:blipFill>
        <p:spPr bwMode="auto">
          <a:xfrm>
            <a:off x="990600" y="3124200"/>
            <a:ext cx="6477000" cy="3352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7239000" cy="6074736"/>
          </a:xfrm>
        </p:spPr>
        <p:txBody>
          <a:bodyPr/>
          <a:lstStyle/>
          <a:p>
            <a:pPr>
              <a:buFont typeface="Wingdings" pitchFamily="2" charset="2"/>
              <a:buChar char="v"/>
            </a:pPr>
            <a:r>
              <a:rPr lang="en-US" dirty="0" smtClean="0">
                <a:latin typeface="Times New Roman" pitchFamily="18" charset="0"/>
                <a:cs typeface="Times New Roman" pitchFamily="18" charset="0"/>
              </a:rPr>
              <a:t>Difference Between Phone Mode and VR mode</a:t>
            </a:r>
            <a:endParaRPr lang="en-US" dirty="0">
              <a:latin typeface="Times New Roman" pitchFamily="18" charset="0"/>
              <a:cs typeface="Times New Roman" pitchFamily="18" charset="0"/>
            </a:endParaRPr>
          </a:p>
        </p:txBody>
      </p:sp>
      <p:pic>
        <p:nvPicPr>
          <p:cNvPr id="1026" name="Picture 2" descr="E:\technical seminar\GCVR\vlcsnap-2015-03-11-01h10m06s57.png"/>
          <p:cNvPicPr>
            <a:picLocks noChangeAspect="1" noChangeArrowheads="1"/>
          </p:cNvPicPr>
          <p:nvPr/>
        </p:nvPicPr>
        <p:blipFill>
          <a:blip r:embed="rId2"/>
          <a:srcRect/>
          <a:stretch>
            <a:fillRect/>
          </a:stretch>
        </p:blipFill>
        <p:spPr bwMode="auto">
          <a:xfrm>
            <a:off x="25400" y="1219200"/>
            <a:ext cx="8128000" cy="4572000"/>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7239000" cy="624840"/>
          </a:xfrm>
        </p:spPr>
        <p:txBody>
          <a:bodyPr>
            <a:noAutofit/>
          </a:bodyPr>
          <a:lstStyle/>
          <a:p>
            <a:pPr algn="ctr"/>
            <a:r>
              <a:rPr lang="en-US" sz="2800" dirty="0" smtClean="0">
                <a:latin typeface="Times New Roman" pitchFamily="18" charset="0"/>
                <a:cs typeface="Times New Roman" pitchFamily="18" charset="0"/>
              </a:rPr>
              <a:t>INTRODUCTION OF VIRTUAL REALITY</a:t>
            </a:r>
            <a:endParaRPr lang="en-US" sz="2800" dirty="0">
              <a:latin typeface="Times New Roman" pitchFamily="18" charset="0"/>
              <a:cs typeface="Times New Roman" pitchFamily="18" charset="0"/>
            </a:endParaRPr>
          </a:p>
        </p:txBody>
      </p:sp>
      <p:sp>
        <p:nvSpPr>
          <p:cNvPr id="5" name="Content Placeholder 4"/>
          <p:cNvSpPr>
            <a:spLocks noGrp="1"/>
          </p:cNvSpPr>
          <p:nvPr>
            <p:ph idx="1"/>
          </p:nvPr>
        </p:nvSpPr>
        <p:spPr>
          <a:xfrm>
            <a:off x="457200" y="990600"/>
            <a:ext cx="7239000" cy="4846320"/>
          </a:xfrm>
        </p:spPr>
        <p:txBody>
          <a:bodyPr/>
          <a:lstStyle/>
          <a:p>
            <a:r>
              <a:rPr lang="en-US" dirty="0" smtClean="0"/>
              <a:t>Virtual Reality (VR) is a way for humans to visualize, manipulate and interact with computers and extremely complex data.</a:t>
            </a:r>
          </a:p>
          <a:p>
            <a:endParaRPr lang="en-US" sz="2400" dirty="0" smtClean="0">
              <a:latin typeface="Trebuchet MS" pitchFamily="34" charset="0"/>
            </a:endParaRPr>
          </a:p>
          <a:p>
            <a:endParaRPr lang="en-US" dirty="0" smtClean="0"/>
          </a:p>
          <a:p>
            <a:endParaRPr lang="en-US" dirty="0"/>
          </a:p>
        </p:txBody>
      </p:sp>
      <p:pic>
        <p:nvPicPr>
          <p:cNvPr id="2050" name="Picture 2" descr="E:\technical seminar\GCVR\2383_eyes_wand_car-960x440.jpg"/>
          <p:cNvPicPr>
            <a:picLocks noChangeAspect="1" noChangeArrowheads="1"/>
          </p:cNvPicPr>
          <p:nvPr/>
        </p:nvPicPr>
        <p:blipFill>
          <a:blip r:embed="rId2"/>
          <a:srcRect/>
          <a:stretch>
            <a:fillRect/>
          </a:stretch>
        </p:blipFill>
        <p:spPr bwMode="auto">
          <a:xfrm>
            <a:off x="533401" y="2755900"/>
            <a:ext cx="6553200" cy="3492500"/>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0"/>
            <a:ext cx="7239000" cy="685800"/>
          </a:xfrm>
        </p:spPr>
        <p:txBody>
          <a:bodyPr/>
          <a:lstStyle/>
          <a:p>
            <a:pPr algn="ctr"/>
            <a:r>
              <a:rPr lang="en-US" dirty="0" smtClean="0"/>
              <a:t>applications</a:t>
            </a:r>
            <a:endParaRPr lang="en-US" dirty="0"/>
          </a:p>
        </p:txBody>
      </p:sp>
      <p:sp>
        <p:nvSpPr>
          <p:cNvPr id="3" name="Content Placeholder 2"/>
          <p:cNvSpPr>
            <a:spLocks noGrp="1"/>
          </p:cNvSpPr>
          <p:nvPr>
            <p:ph idx="1"/>
          </p:nvPr>
        </p:nvSpPr>
        <p:spPr>
          <a:xfrm>
            <a:off x="457200" y="762000"/>
            <a:ext cx="7239000" cy="5693736"/>
          </a:xfrm>
        </p:spPr>
        <p:txBody>
          <a:bodyPr>
            <a:normAutofit lnSpcReduction="10000"/>
          </a:bodyPr>
          <a:lstStyle/>
          <a:p>
            <a:pPr algn="just">
              <a:buFont typeface="Wingdings" pitchFamily="2" charset="2"/>
              <a:buChar char="v"/>
            </a:pPr>
            <a:r>
              <a:rPr lang="en-US" sz="2400" dirty="0" smtClean="0">
                <a:latin typeface="Times New Roman" pitchFamily="18" charset="0"/>
                <a:cs typeface="Times New Roman" pitchFamily="18" charset="0"/>
              </a:rPr>
              <a:t>The cardboard app comes with 7 experiences:</a:t>
            </a:r>
          </a:p>
          <a:p>
            <a:pPr algn="just">
              <a:buNone/>
            </a:pPr>
            <a:endParaRPr lang="en-US" sz="2400" dirty="0" smtClean="0">
              <a:latin typeface="Times New Roman" pitchFamily="18" charset="0"/>
              <a:cs typeface="Times New Roman" pitchFamily="18" charset="0"/>
            </a:endParaRPr>
          </a:p>
          <a:p>
            <a:pPr lvl="0" algn="just">
              <a:buFont typeface="Wingdings" pitchFamily="2" charset="2"/>
              <a:buChar char="Ø"/>
            </a:pPr>
            <a:r>
              <a:rPr lang="en-US" sz="2000" b="1" dirty="0" smtClean="0">
                <a:latin typeface="Times New Roman" pitchFamily="18" charset="0"/>
                <a:cs typeface="Times New Roman" pitchFamily="18" charset="0"/>
              </a:rPr>
              <a:t>Earth:</a:t>
            </a:r>
            <a:r>
              <a:rPr lang="en-US" sz="2000" dirty="0" smtClean="0">
                <a:latin typeface="Times New Roman" pitchFamily="18" charset="0"/>
                <a:cs typeface="Times New Roman" pitchFamily="18" charset="0"/>
              </a:rPr>
              <a:t> Fly where your fancy takes you on Google Earth.</a:t>
            </a:r>
          </a:p>
          <a:p>
            <a:pPr lvl="0" algn="just">
              <a:buNone/>
            </a:pPr>
            <a:endParaRPr lang="en-US" sz="2000" dirty="0" smtClean="0">
              <a:latin typeface="Times New Roman" pitchFamily="18" charset="0"/>
              <a:cs typeface="Times New Roman" pitchFamily="18" charset="0"/>
            </a:endParaRPr>
          </a:p>
          <a:p>
            <a:pPr lvl="0" algn="just">
              <a:buFont typeface="Wingdings" pitchFamily="2" charset="2"/>
              <a:buChar char="Ø"/>
            </a:pPr>
            <a:r>
              <a:rPr lang="en-US" sz="2000" b="1" dirty="0" smtClean="0">
                <a:latin typeface="Times New Roman" pitchFamily="18" charset="0"/>
                <a:cs typeface="Times New Roman" pitchFamily="18" charset="0"/>
              </a:rPr>
              <a:t>Tour Guide:</a:t>
            </a:r>
            <a:r>
              <a:rPr lang="en-US" sz="2000" dirty="0" smtClean="0">
                <a:latin typeface="Times New Roman" pitchFamily="18" charset="0"/>
                <a:cs typeface="Times New Roman" pitchFamily="18" charset="0"/>
              </a:rPr>
              <a:t> Visit Versailles with a local guide.</a:t>
            </a:r>
          </a:p>
          <a:p>
            <a:pPr lvl="0" algn="just">
              <a:buFont typeface="Wingdings" pitchFamily="2" charset="2"/>
              <a:buChar char="Ø"/>
            </a:pPr>
            <a:endParaRPr lang="en-US" sz="2000" dirty="0" smtClean="0">
              <a:latin typeface="Times New Roman" pitchFamily="18" charset="0"/>
              <a:cs typeface="Times New Roman" pitchFamily="18" charset="0"/>
            </a:endParaRPr>
          </a:p>
          <a:p>
            <a:pPr lvl="0" algn="just">
              <a:buFont typeface="Wingdings" pitchFamily="2" charset="2"/>
              <a:buChar char="Ø"/>
            </a:pPr>
            <a:r>
              <a:rPr lang="en-US" sz="2000" b="1" dirty="0" smtClean="0">
                <a:latin typeface="Times New Roman" pitchFamily="18" charset="0"/>
                <a:cs typeface="Times New Roman" pitchFamily="18" charset="0"/>
              </a:rPr>
              <a:t>YouTube:</a:t>
            </a:r>
            <a:r>
              <a:rPr lang="en-US" sz="2000" dirty="0" smtClean="0">
                <a:latin typeface="Times New Roman" pitchFamily="18" charset="0"/>
                <a:cs typeface="Times New Roman" pitchFamily="18" charset="0"/>
              </a:rPr>
              <a:t> Watch popular YouTube videos on a massive screen.</a:t>
            </a:r>
          </a:p>
          <a:p>
            <a:pPr lvl="0" algn="just">
              <a:buFont typeface="Wingdings" pitchFamily="2" charset="2"/>
              <a:buChar char="Ø"/>
            </a:pPr>
            <a:endParaRPr lang="en-US" sz="2000" b="1" dirty="0" smtClean="0">
              <a:latin typeface="Times New Roman" pitchFamily="18" charset="0"/>
              <a:cs typeface="Times New Roman" pitchFamily="18" charset="0"/>
            </a:endParaRPr>
          </a:p>
          <a:p>
            <a:pPr lvl="0" algn="just">
              <a:buFont typeface="Wingdings" pitchFamily="2" charset="2"/>
              <a:buChar char="Ø"/>
            </a:pPr>
            <a:r>
              <a:rPr lang="en-US" sz="2000" b="1" dirty="0" smtClean="0">
                <a:latin typeface="Times New Roman" pitchFamily="18" charset="0"/>
                <a:cs typeface="Times New Roman" pitchFamily="18" charset="0"/>
              </a:rPr>
              <a:t>Exhibit:</a:t>
            </a:r>
            <a:r>
              <a:rPr lang="en-US" sz="2000" dirty="0" smtClean="0">
                <a:latin typeface="Times New Roman" pitchFamily="18" charset="0"/>
                <a:cs typeface="Times New Roman" pitchFamily="18" charset="0"/>
              </a:rPr>
              <a:t> Examine cultural artifacts from every angle.</a:t>
            </a:r>
          </a:p>
          <a:p>
            <a:pPr lvl="0" algn="just">
              <a:buFont typeface="Wingdings" pitchFamily="2" charset="2"/>
              <a:buChar char="Ø"/>
            </a:pPr>
            <a:endParaRPr lang="en-US" sz="2000" b="1" dirty="0" smtClean="0">
              <a:latin typeface="Times New Roman" pitchFamily="18" charset="0"/>
              <a:cs typeface="Times New Roman" pitchFamily="18" charset="0"/>
            </a:endParaRPr>
          </a:p>
          <a:p>
            <a:pPr lvl="0" algn="just">
              <a:buFont typeface="Wingdings" pitchFamily="2" charset="2"/>
              <a:buChar char="Ø"/>
            </a:pPr>
            <a:r>
              <a:rPr lang="en-US" sz="2000" b="1" dirty="0" smtClean="0">
                <a:latin typeface="Times New Roman" pitchFamily="18" charset="0"/>
                <a:cs typeface="Times New Roman" pitchFamily="18" charset="0"/>
              </a:rPr>
              <a:t>Photo Sphere:</a:t>
            </a:r>
            <a:r>
              <a:rPr lang="en-US" sz="2000" dirty="0" smtClean="0">
                <a:latin typeface="Times New Roman" pitchFamily="18" charset="0"/>
                <a:cs typeface="Times New Roman" pitchFamily="18" charset="0"/>
              </a:rPr>
              <a:t> Look around the photo spheres you’ve captured.</a:t>
            </a:r>
          </a:p>
          <a:p>
            <a:pPr lvl="0" algn="just">
              <a:buFont typeface="Wingdings" pitchFamily="2" charset="2"/>
              <a:buChar char="Ø"/>
            </a:pPr>
            <a:endParaRPr lang="en-US" sz="2000" b="1" dirty="0" smtClean="0">
              <a:latin typeface="Times New Roman" pitchFamily="18" charset="0"/>
              <a:cs typeface="Times New Roman" pitchFamily="18" charset="0"/>
            </a:endParaRPr>
          </a:p>
          <a:p>
            <a:pPr lvl="0" algn="just">
              <a:buFont typeface="Wingdings" pitchFamily="2" charset="2"/>
              <a:buChar char="Ø"/>
            </a:pPr>
            <a:r>
              <a:rPr lang="en-US" sz="2000" b="1" dirty="0" smtClean="0">
                <a:latin typeface="Times New Roman" pitchFamily="18" charset="0"/>
                <a:cs typeface="Times New Roman" pitchFamily="18" charset="0"/>
              </a:rPr>
              <a:t>Street </a:t>
            </a:r>
            <a:r>
              <a:rPr lang="en-US" sz="2000" b="1" dirty="0" err="1" smtClean="0">
                <a:latin typeface="Times New Roman" pitchFamily="18" charset="0"/>
                <a:cs typeface="Times New Roman" pitchFamily="18" charset="0"/>
              </a:rPr>
              <a:t>Vue</a:t>
            </a:r>
            <a:r>
              <a:rPr lang="en-US" sz="2000" b="1"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 Drive through Paris on a summer day.</a:t>
            </a:r>
          </a:p>
          <a:p>
            <a:pPr lvl="0" algn="just">
              <a:buFont typeface="Wingdings" pitchFamily="2" charset="2"/>
              <a:buChar char="Ø"/>
            </a:pPr>
            <a:endParaRPr lang="en-US" sz="2000" b="1" dirty="0" smtClean="0">
              <a:latin typeface="Times New Roman" pitchFamily="18" charset="0"/>
              <a:cs typeface="Times New Roman" pitchFamily="18" charset="0"/>
            </a:endParaRPr>
          </a:p>
          <a:p>
            <a:pPr lvl="0" algn="just">
              <a:buFont typeface="Wingdings" pitchFamily="2" charset="2"/>
              <a:buChar char="Ø"/>
            </a:pPr>
            <a:r>
              <a:rPr lang="en-US" sz="2000" b="1" dirty="0" smtClean="0">
                <a:latin typeface="Times New Roman" pitchFamily="18" charset="0"/>
                <a:cs typeface="Times New Roman" pitchFamily="18" charset="0"/>
              </a:rPr>
              <a:t>Windy Day:</a:t>
            </a:r>
            <a:r>
              <a:rPr lang="en-US" sz="2000" dirty="0" smtClean="0">
                <a:latin typeface="Times New Roman" pitchFamily="18" charset="0"/>
                <a:cs typeface="Times New Roman" pitchFamily="18" charset="0"/>
              </a:rPr>
              <a:t> Follow the story (and the hat) in this interactive animated short from Spotlight Stories.</a:t>
            </a:r>
          </a:p>
          <a:p>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239000" cy="624840"/>
          </a:xfrm>
        </p:spPr>
        <p:txBody>
          <a:bodyPr/>
          <a:lstStyle/>
          <a:p>
            <a:pPr algn="ctr"/>
            <a:r>
              <a:rPr lang="en-US" dirty="0" smtClean="0"/>
              <a:t>Examples of applications </a:t>
            </a:r>
            <a:endParaRPr lang="en-US" dirty="0"/>
          </a:p>
        </p:txBody>
      </p:sp>
      <p:sp>
        <p:nvSpPr>
          <p:cNvPr id="3" name="Content Placeholder 2"/>
          <p:cNvSpPr>
            <a:spLocks noGrp="1"/>
          </p:cNvSpPr>
          <p:nvPr>
            <p:ph idx="1"/>
          </p:nvPr>
        </p:nvSpPr>
        <p:spPr>
          <a:xfrm>
            <a:off x="457200" y="838200"/>
            <a:ext cx="7239000" cy="5617536"/>
          </a:xfrm>
        </p:spPr>
        <p:txBody>
          <a:bodyPr/>
          <a:lstStyle/>
          <a:p>
            <a:pPr>
              <a:buFont typeface="Wingdings" pitchFamily="2" charset="2"/>
              <a:buChar char="Ø"/>
            </a:pPr>
            <a:r>
              <a:rPr lang="en-US" sz="2400" dirty="0" smtClean="0">
                <a:latin typeface="Times New Roman" pitchFamily="18" charset="0"/>
                <a:cs typeface="Times New Roman" pitchFamily="18" charset="0"/>
              </a:rPr>
              <a:t>Earth</a:t>
            </a:r>
          </a:p>
          <a:p>
            <a:pPr>
              <a:buFont typeface="Wingdings" pitchFamily="2" charset="2"/>
              <a:buChar char="Ø"/>
            </a:pPr>
            <a:endParaRPr lang="en-US" dirty="0" smtClean="0"/>
          </a:p>
          <a:p>
            <a:pPr>
              <a:buFont typeface="Wingdings" pitchFamily="2" charset="2"/>
              <a:buChar char="Ø"/>
            </a:pPr>
            <a:endParaRPr lang="en-US" dirty="0" smtClean="0"/>
          </a:p>
          <a:p>
            <a:pPr>
              <a:buFont typeface="Wingdings" pitchFamily="2" charset="2"/>
              <a:buChar char="Ø"/>
            </a:pPr>
            <a:endParaRPr lang="en-US" dirty="0" smtClean="0"/>
          </a:p>
          <a:p>
            <a:pPr>
              <a:buFont typeface="Wingdings" pitchFamily="2" charset="2"/>
              <a:buChar char="Ø"/>
            </a:pPr>
            <a:endParaRPr lang="en-US" dirty="0" smtClean="0"/>
          </a:p>
          <a:p>
            <a:pPr>
              <a:buNone/>
            </a:pPr>
            <a:endParaRPr lang="en-US" sz="2400" dirty="0" smtClean="0">
              <a:latin typeface="Times New Roman" pitchFamily="18" charset="0"/>
              <a:cs typeface="Times New Roman" pitchFamily="18" charset="0"/>
            </a:endParaRPr>
          </a:p>
          <a:p>
            <a:pPr>
              <a:buFont typeface="Wingdings" pitchFamily="2" charset="2"/>
              <a:buChar char="Ø"/>
            </a:pPr>
            <a:r>
              <a:rPr lang="en-US" sz="2400" dirty="0" smtClean="0">
                <a:latin typeface="Times New Roman" pitchFamily="18" charset="0"/>
                <a:cs typeface="Times New Roman" pitchFamily="18" charset="0"/>
              </a:rPr>
              <a:t>Tour guide</a:t>
            </a:r>
          </a:p>
          <a:p>
            <a:pPr>
              <a:buNone/>
            </a:pPr>
            <a:endParaRPr lang="en-US" dirty="0"/>
          </a:p>
        </p:txBody>
      </p:sp>
      <p:pic>
        <p:nvPicPr>
          <p:cNvPr id="5" name="Picture 3" descr="C:\Users\VICKY\Pictures\vlcsnap-2015-03-11-00h38m52s169.png"/>
          <p:cNvPicPr>
            <a:picLocks noChangeAspect="1" noChangeArrowheads="1"/>
          </p:cNvPicPr>
          <p:nvPr/>
        </p:nvPicPr>
        <p:blipFill>
          <a:blip r:embed="rId2" cstate="print"/>
          <a:srcRect/>
          <a:stretch>
            <a:fillRect/>
          </a:stretch>
        </p:blipFill>
        <p:spPr bwMode="auto">
          <a:xfrm>
            <a:off x="2362200" y="990600"/>
            <a:ext cx="4572000" cy="2571750"/>
          </a:xfrm>
          <a:prstGeom prst="rect">
            <a:avLst/>
          </a:prstGeom>
          <a:noFill/>
        </p:spPr>
      </p:pic>
      <p:pic>
        <p:nvPicPr>
          <p:cNvPr id="6" name="Picture 4" descr="C:\Users\VICKY\Pictures\vlcsnap-2015-03-11-00h45m39s165.png"/>
          <p:cNvPicPr>
            <a:picLocks noChangeAspect="1" noChangeArrowheads="1"/>
          </p:cNvPicPr>
          <p:nvPr/>
        </p:nvPicPr>
        <p:blipFill>
          <a:blip r:embed="rId3" cstate="print"/>
          <a:srcRect/>
          <a:stretch>
            <a:fillRect/>
          </a:stretch>
        </p:blipFill>
        <p:spPr bwMode="auto">
          <a:xfrm>
            <a:off x="2286000" y="3938587"/>
            <a:ext cx="4648200" cy="2614613"/>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239000" cy="701040"/>
          </a:xfrm>
        </p:spPr>
        <p:txBody>
          <a:bodyPr/>
          <a:lstStyle/>
          <a:p>
            <a:pPr algn="ctr"/>
            <a:r>
              <a:rPr lang="en-US" dirty="0" smtClean="0"/>
              <a:t>features</a:t>
            </a:r>
            <a:endParaRPr lang="en-US" dirty="0"/>
          </a:p>
        </p:txBody>
      </p:sp>
      <p:sp>
        <p:nvSpPr>
          <p:cNvPr id="3" name="Content Placeholder 2"/>
          <p:cNvSpPr>
            <a:spLocks noGrp="1"/>
          </p:cNvSpPr>
          <p:nvPr>
            <p:ph idx="1"/>
          </p:nvPr>
        </p:nvSpPr>
        <p:spPr>
          <a:xfrm>
            <a:off x="457200" y="838200"/>
            <a:ext cx="7239000" cy="5617536"/>
          </a:xfrm>
        </p:spPr>
        <p:txBody>
          <a:bodyPr>
            <a:normAutofit/>
          </a:bodyPr>
          <a:lstStyle/>
          <a:p>
            <a:pPr>
              <a:buFont typeface="Wingdings" pitchFamily="2" charset="2"/>
              <a:buChar char="v"/>
            </a:pPr>
            <a:r>
              <a:rPr lang="en-US" sz="2400" dirty="0" smtClean="0">
                <a:latin typeface="Times New Roman" pitchFamily="18" charset="0"/>
                <a:cs typeface="Times New Roman" pitchFamily="18" charset="0"/>
              </a:rPr>
              <a:t>The Android SDK enables applications with features including:</a:t>
            </a:r>
          </a:p>
          <a:p>
            <a:pPr lvl="0">
              <a:buFont typeface="Wingdings" pitchFamily="2" charset="2"/>
              <a:buChar char="Ø"/>
            </a:pPr>
            <a:endParaRPr lang="en-US" sz="2000" dirty="0" smtClean="0">
              <a:latin typeface="Times New Roman" pitchFamily="18" charset="0"/>
              <a:cs typeface="Times New Roman" pitchFamily="18" charset="0"/>
            </a:endParaRPr>
          </a:p>
          <a:p>
            <a:pPr lvl="0">
              <a:buFont typeface="Wingdings" pitchFamily="2" charset="2"/>
              <a:buChar char="Ø"/>
            </a:pPr>
            <a:r>
              <a:rPr lang="en-US" sz="2000" dirty="0" smtClean="0">
                <a:latin typeface="Times New Roman" pitchFamily="18" charset="0"/>
                <a:cs typeface="Times New Roman" pitchFamily="18" charset="0"/>
              </a:rPr>
              <a:t>Lens distortion correction.</a:t>
            </a:r>
          </a:p>
          <a:p>
            <a:pPr lvl="0">
              <a:buFont typeface="Wingdings" pitchFamily="2" charset="2"/>
              <a:buChar char="Ø"/>
            </a:pPr>
            <a:endParaRPr lang="en-US" sz="2000" dirty="0" smtClean="0">
              <a:latin typeface="Times New Roman" pitchFamily="18" charset="0"/>
              <a:cs typeface="Times New Roman" pitchFamily="18" charset="0"/>
            </a:endParaRPr>
          </a:p>
          <a:p>
            <a:pPr lvl="0">
              <a:buFont typeface="Wingdings" pitchFamily="2" charset="2"/>
              <a:buChar char="Ø"/>
            </a:pPr>
            <a:r>
              <a:rPr lang="en-US" sz="2000" dirty="0" smtClean="0">
                <a:latin typeface="Times New Roman" pitchFamily="18" charset="0"/>
                <a:cs typeface="Times New Roman" pitchFamily="18" charset="0"/>
              </a:rPr>
              <a:t>Head tracking.</a:t>
            </a:r>
          </a:p>
          <a:p>
            <a:pPr lvl="0">
              <a:buFont typeface="Wingdings" pitchFamily="2" charset="2"/>
              <a:buChar char="Ø"/>
            </a:pPr>
            <a:endParaRPr lang="en-US" sz="2000" dirty="0" smtClean="0">
              <a:latin typeface="Times New Roman" pitchFamily="18" charset="0"/>
              <a:cs typeface="Times New Roman" pitchFamily="18" charset="0"/>
            </a:endParaRPr>
          </a:p>
          <a:p>
            <a:pPr lvl="0">
              <a:buFont typeface="Wingdings" pitchFamily="2" charset="2"/>
              <a:buChar char="Ø"/>
            </a:pPr>
            <a:r>
              <a:rPr lang="en-US" sz="2000" dirty="0" smtClean="0">
                <a:latin typeface="Times New Roman" pitchFamily="18" charset="0"/>
                <a:cs typeface="Times New Roman" pitchFamily="18" charset="0"/>
              </a:rPr>
              <a:t>3D calibration.</a:t>
            </a:r>
          </a:p>
          <a:p>
            <a:pPr lvl="0">
              <a:buFont typeface="Wingdings" pitchFamily="2" charset="2"/>
              <a:buChar char="Ø"/>
            </a:pPr>
            <a:endParaRPr lang="en-US" sz="2000" dirty="0" smtClean="0">
              <a:latin typeface="Times New Roman" pitchFamily="18" charset="0"/>
              <a:cs typeface="Times New Roman" pitchFamily="18" charset="0"/>
            </a:endParaRPr>
          </a:p>
          <a:p>
            <a:pPr lvl="0">
              <a:buFont typeface="Wingdings" pitchFamily="2" charset="2"/>
              <a:buChar char="Ø"/>
            </a:pPr>
            <a:r>
              <a:rPr lang="en-US" sz="2000" dirty="0" smtClean="0">
                <a:latin typeface="Times New Roman" pitchFamily="18" charset="0"/>
                <a:cs typeface="Times New Roman" pitchFamily="18" charset="0"/>
              </a:rPr>
              <a:t>Side-by-side rendering.</a:t>
            </a:r>
          </a:p>
          <a:p>
            <a:pPr lvl="0">
              <a:buFont typeface="Wingdings" pitchFamily="2" charset="2"/>
              <a:buChar char="Ø"/>
            </a:pPr>
            <a:endParaRPr lang="en-US" sz="2000" dirty="0" smtClean="0">
              <a:latin typeface="Times New Roman" pitchFamily="18" charset="0"/>
              <a:cs typeface="Times New Roman" pitchFamily="18" charset="0"/>
            </a:endParaRPr>
          </a:p>
          <a:p>
            <a:pPr lvl="0">
              <a:buFont typeface="Wingdings" pitchFamily="2" charset="2"/>
              <a:buChar char="Ø"/>
            </a:pPr>
            <a:r>
              <a:rPr lang="en-US" sz="2000" dirty="0" smtClean="0">
                <a:latin typeface="Times New Roman" pitchFamily="18" charset="0"/>
                <a:cs typeface="Times New Roman" pitchFamily="18" charset="0"/>
              </a:rPr>
              <a:t>Stereo geometry configuration.</a:t>
            </a:r>
          </a:p>
          <a:p>
            <a:pPr lvl="0">
              <a:buFont typeface="Wingdings" pitchFamily="2" charset="2"/>
              <a:buChar char="Ø"/>
            </a:pPr>
            <a:endParaRPr lang="en-US" sz="2000" dirty="0" smtClean="0">
              <a:latin typeface="Times New Roman" pitchFamily="18" charset="0"/>
              <a:cs typeface="Times New Roman" pitchFamily="18" charset="0"/>
            </a:endParaRPr>
          </a:p>
          <a:p>
            <a:pPr lvl="0">
              <a:buFont typeface="Wingdings" pitchFamily="2" charset="2"/>
              <a:buChar char="Ø"/>
            </a:pPr>
            <a:r>
              <a:rPr lang="en-US" sz="2000" dirty="0" smtClean="0">
                <a:latin typeface="Times New Roman" pitchFamily="18" charset="0"/>
                <a:cs typeface="Times New Roman" pitchFamily="18" charset="0"/>
              </a:rPr>
              <a:t>User input event handling.</a:t>
            </a:r>
          </a:p>
          <a:p>
            <a:pPr>
              <a:buNone/>
            </a:pP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57200" y="76200"/>
            <a:ext cx="7239000" cy="777240"/>
          </a:xfrm>
        </p:spPr>
        <p:txBody>
          <a:bodyPr/>
          <a:lstStyle/>
          <a:p>
            <a:pPr algn="ctr"/>
            <a:r>
              <a:rPr lang="en-US" dirty="0" smtClean="0"/>
              <a:t>conclusion</a:t>
            </a:r>
            <a:endParaRPr lang="en-US" dirty="0"/>
          </a:p>
        </p:txBody>
      </p:sp>
      <p:sp>
        <p:nvSpPr>
          <p:cNvPr id="9" name="Text Placeholder 8"/>
          <p:cNvSpPr>
            <a:spLocks noGrp="1"/>
          </p:cNvSpPr>
          <p:nvPr>
            <p:ph idx="1"/>
          </p:nvPr>
        </p:nvSpPr>
        <p:spPr>
          <a:xfrm>
            <a:off x="457200" y="990600"/>
            <a:ext cx="7239000" cy="5465136"/>
          </a:xfrm>
        </p:spPr>
        <p:txBody>
          <a:bodyPr>
            <a:normAutofit/>
          </a:bodyPr>
          <a:lstStyle/>
          <a:p>
            <a:pPr>
              <a:buFont typeface="Wingdings" pitchFamily="2" charset="2"/>
              <a:buChar char="Ø"/>
            </a:pPr>
            <a:r>
              <a:rPr lang="en-US" sz="2000" dirty="0" smtClean="0">
                <a:latin typeface="Times New Roman" pitchFamily="18" charset="0"/>
                <a:cs typeface="Times New Roman" pitchFamily="18" charset="0"/>
              </a:rPr>
              <a:t>As movement of people is becoming more and The ability of Virtual Reality to produce realistic worlds of data, objects and environments, with which the users can interact and manipulate in a realistic and an intuitive manner, opens up a vast wealth of possibilities for work-related applications. </a:t>
            </a:r>
          </a:p>
          <a:p>
            <a:pPr>
              <a:buFont typeface="Wingdings" pitchFamily="2" charset="2"/>
              <a:buChar char="Ø"/>
            </a:pPr>
            <a:r>
              <a:rPr lang="en-US" sz="2000" dirty="0" smtClean="0">
                <a:latin typeface="Times New Roman" pitchFamily="18" charset="0"/>
                <a:cs typeface="Times New Roman" pitchFamily="18" charset="0"/>
              </a:rPr>
              <a:t>The concept of Virtual Reality provides an innovative mix of entertainment, education and State-of-Art. Virtual reality technology will transport guests to different worlds. </a:t>
            </a:r>
            <a:endParaRPr lang="en-US"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239000" cy="609600"/>
          </a:xfrm>
        </p:spPr>
        <p:txBody>
          <a:bodyPr/>
          <a:lstStyle/>
          <a:p>
            <a:pPr algn="ctr"/>
            <a:r>
              <a:rPr lang="en-US" dirty="0" smtClean="0"/>
              <a:t>references</a:t>
            </a:r>
            <a:endParaRPr lang="en-US" dirty="0"/>
          </a:p>
        </p:txBody>
      </p:sp>
      <p:sp>
        <p:nvSpPr>
          <p:cNvPr id="3" name="Content Placeholder 2"/>
          <p:cNvSpPr>
            <a:spLocks noGrp="1"/>
          </p:cNvSpPr>
          <p:nvPr>
            <p:ph idx="1"/>
          </p:nvPr>
        </p:nvSpPr>
        <p:spPr>
          <a:xfrm>
            <a:off x="457200" y="914400"/>
            <a:ext cx="7239000" cy="5541336"/>
          </a:xfrm>
        </p:spPr>
        <p:txBody>
          <a:bodyPr/>
          <a:lstStyle/>
          <a:p>
            <a:pPr lvl="0">
              <a:buFont typeface="Wingdings" pitchFamily="2" charset="2"/>
              <a:buChar char="Ø"/>
            </a:pPr>
            <a:r>
              <a:rPr lang="en-US" sz="2000" u="sng" dirty="0" smtClean="0">
                <a:latin typeface="Times New Roman" pitchFamily="18" charset="0"/>
                <a:cs typeface="Times New Roman" pitchFamily="18" charset="0"/>
              </a:rPr>
              <a:t>http://www.collegelib.com/t-google-cardboard-virtual-reality-seminar-abstract-report.html</a:t>
            </a:r>
            <a:endParaRPr lang="en-US" sz="2000" dirty="0" smtClean="0">
              <a:latin typeface="Times New Roman" pitchFamily="18" charset="0"/>
              <a:cs typeface="Times New Roman" pitchFamily="18" charset="0"/>
            </a:endParaRPr>
          </a:p>
          <a:p>
            <a:pPr>
              <a:buFont typeface="Wingdings" pitchFamily="2" charset="2"/>
              <a:buChar char="Ø"/>
            </a:pPr>
            <a:endParaRPr lang="en-US" sz="2000" dirty="0" smtClean="0">
              <a:latin typeface="Times New Roman" pitchFamily="18" charset="0"/>
              <a:cs typeface="Times New Roman" pitchFamily="18" charset="0"/>
            </a:endParaRPr>
          </a:p>
          <a:p>
            <a:pPr lvl="0">
              <a:buFont typeface="Wingdings" pitchFamily="2" charset="2"/>
              <a:buChar char="Ø"/>
            </a:pPr>
            <a:r>
              <a:rPr lang="en-US" sz="2000" u="sng" dirty="0" smtClean="0">
                <a:latin typeface="Times New Roman" pitchFamily="18" charset="0"/>
                <a:cs typeface="Times New Roman" pitchFamily="18" charset="0"/>
              </a:rPr>
              <a:t>https://www.google.com/get/cardboard</a:t>
            </a:r>
            <a:endParaRPr lang="en-US" sz="2000" dirty="0" smtClean="0">
              <a:latin typeface="Times New Roman" pitchFamily="18" charset="0"/>
              <a:cs typeface="Times New Roman" pitchFamily="18" charset="0"/>
            </a:endParaRPr>
          </a:p>
          <a:p>
            <a:pPr>
              <a:buNone/>
            </a:pPr>
            <a:endParaRPr lang="en-US" sz="2000" dirty="0" smtClean="0">
              <a:latin typeface="Times New Roman" pitchFamily="18" charset="0"/>
              <a:cs typeface="Times New Roman" pitchFamily="18" charset="0"/>
            </a:endParaRPr>
          </a:p>
          <a:p>
            <a:pPr lvl="0">
              <a:buFont typeface="Wingdings" pitchFamily="2" charset="2"/>
              <a:buChar char="Ø"/>
            </a:pPr>
            <a:r>
              <a:rPr lang="en-US" sz="2000" u="sng" dirty="0" smtClean="0">
                <a:latin typeface="Times New Roman" pitchFamily="18" charset="0"/>
                <a:cs typeface="Times New Roman" pitchFamily="18" charset="0"/>
              </a:rPr>
              <a:t>http://en.wikipedia.org/wiki/Google_Cardboard</a:t>
            </a:r>
          </a:p>
          <a:p>
            <a:pPr lvl="0">
              <a:buFont typeface="Wingdings" pitchFamily="2" charset="2"/>
              <a:buChar char="Ø"/>
            </a:pPr>
            <a:endParaRPr lang="en-US" sz="2000" u="sng" dirty="0" smtClean="0">
              <a:latin typeface="Times New Roman" pitchFamily="18" charset="0"/>
              <a:cs typeface="Times New Roman" pitchFamily="18" charset="0"/>
            </a:endParaRPr>
          </a:p>
          <a:p>
            <a:pPr lvl="0">
              <a:buFont typeface="Wingdings" pitchFamily="2" charset="2"/>
              <a:buChar char="Ø"/>
            </a:pPr>
            <a:r>
              <a:rPr lang="en-US" sz="2000" dirty="0" smtClean="0">
                <a:latin typeface="Times New Roman" pitchFamily="18" charset="0"/>
                <a:cs typeface="Times New Roman" pitchFamily="18" charset="0"/>
              </a:rPr>
              <a:t>https://www.unofficialcardboard.com/faq/</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9465317">
            <a:off x="102052" y="1881531"/>
            <a:ext cx="7836820" cy="1817517"/>
          </a:xfrm>
        </p:spPr>
        <p:txBody>
          <a:bodyPr>
            <a:normAutofit/>
          </a:bodyPr>
          <a:lstStyle/>
          <a:p>
            <a:pPr algn="ctr"/>
            <a:r>
              <a:rPr lang="en-US" sz="6000" b="0" i="1" dirty="0" smtClean="0">
                <a:latin typeface="Algerian" pitchFamily="82" charset="0"/>
              </a:rPr>
              <a:t>Thank you</a:t>
            </a:r>
            <a:endParaRPr lang="en-US" sz="6000" b="0" i="1" dirty="0">
              <a:latin typeface="Algerian" pitchFamily="82"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239000" cy="701040"/>
          </a:xfrm>
        </p:spPr>
        <p:txBody>
          <a:bodyPr>
            <a:normAutofit fontScale="90000"/>
          </a:bodyPr>
          <a:lstStyle/>
          <a:p>
            <a:pPr algn="ctr"/>
            <a:r>
              <a:rPr lang="en-US" dirty="0" smtClean="0">
                <a:latin typeface="Times New Roman" pitchFamily="18" charset="0"/>
                <a:cs typeface="Times New Roman" pitchFamily="18" charset="0"/>
              </a:rPr>
              <a:t>HISTORY OF VIRTUAL REALITY</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457200" y="1173480"/>
            <a:ext cx="7239000" cy="4846320"/>
          </a:xfrm>
        </p:spPr>
        <p:txBody>
          <a:bodyPr>
            <a:normAutofit/>
          </a:bodyPr>
          <a:lstStyle/>
          <a:p>
            <a:pPr>
              <a:buFont typeface="Wingdings" pitchFamily="2" charset="2"/>
              <a:buChar char="v"/>
            </a:pPr>
            <a:r>
              <a:rPr lang="en-US" dirty="0" smtClean="0"/>
              <a:t>In 1965, Ivan Sutherland expressed his ideas of creating virtual or imaginary worlds.</a:t>
            </a:r>
          </a:p>
          <a:p>
            <a:pPr>
              <a:buFont typeface="Wingdings" pitchFamily="2" charset="2"/>
              <a:buChar char="v"/>
            </a:pPr>
            <a:r>
              <a:rPr lang="en-US" dirty="0" smtClean="0"/>
              <a:t>In 1969, he developed the first system to surround people in three dimensional displays of information</a:t>
            </a:r>
          </a:p>
          <a:p>
            <a:pPr>
              <a:buFont typeface="Wingdings" pitchFamily="2" charset="2"/>
              <a:buChar char="v"/>
            </a:pPr>
            <a:r>
              <a:rPr lang="en-US" dirty="0" smtClean="0"/>
              <a:t>The concept of virtual reality was mainly used by the United States. They used it as flight simulators to train pilots</a:t>
            </a:r>
          </a:p>
          <a:p>
            <a:pPr>
              <a:buFont typeface="Wingdings" pitchFamily="2" charset="2"/>
              <a:buChar char="v"/>
            </a:pPr>
            <a:r>
              <a:rPr lang="en-US" dirty="0" smtClean="0"/>
              <a:t>Since then, virtual reality has developed in many ways to become an emerging technology of our time.</a:t>
            </a:r>
          </a:p>
          <a:p>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239000" cy="701040"/>
          </a:xfrm>
        </p:spPr>
        <p:txBody>
          <a:bodyPr>
            <a:normAutofit fontScale="90000"/>
          </a:bodyPr>
          <a:lstStyle/>
          <a:p>
            <a:r>
              <a:rPr lang="en-US" dirty="0" smtClean="0"/>
              <a:t>Technology of virtual reality</a:t>
            </a:r>
            <a:endParaRPr lang="en-US" dirty="0"/>
          </a:p>
        </p:txBody>
      </p:sp>
      <p:sp>
        <p:nvSpPr>
          <p:cNvPr id="3" name="Content Placeholder 2"/>
          <p:cNvSpPr>
            <a:spLocks noGrp="1"/>
          </p:cNvSpPr>
          <p:nvPr>
            <p:ph idx="1"/>
          </p:nvPr>
        </p:nvSpPr>
        <p:spPr>
          <a:xfrm>
            <a:off x="457200" y="990600"/>
            <a:ext cx="7162800" cy="4846320"/>
          </a:xfrm>
        </p:spPr>
        <p:txBody>
          <a:bodyPr/>
          <a:lstStyle/>
          <a:p>
            <a:pPr marL="514350" indent="-514350">
              <a:buFont typeface="Wingdings" pitchFamily="2" charset="2"/>
              <a:buChar char="v"/>
            </a:pPr>
            <a:r>
              <a:rPr lang="en-US" b="1" dirty="0" smtClean="0"/>
              <a:t>Virtual Reality Using Hardware</a:t>
            </a:r>
          </a:p>
          <a:p>
            <a:pPr algn="just">
              <a:buNone/>
            </a:pPr>
            <a:r>
              <a:rPr lang="en-US" sz="2000" dirty="0" smtClean="0">
                <a:latin typeface="Times New Roman" pitchFamily="18" charset="0"/>
                <a:cs typeface="Times New Roman" pitchFamily="18" charset="0"/>
              </a:rPr>
              <a:t>    There is a number of hardware developed for the usage by Virtual   Reality. Among them some are explained below.</a:t>
            </a:r>
          </a:p>
          <a:p>
            <a:pPr>
              <a:buFont typeface="Wingdings" pitchFamily="2" charset="2"/>
              <a:buChar char="Ø"/>
            </a:pPr>
            <a:endParaRPr lang="en-US" sz="2000" b="1" dirty="0" smtClean="0">
              <a:latin typeface="Times New Roman" pitchFamily="18" charset="0"/>
              <a:cs typeface="Times New Roman" pitchFamily="18" charset="0"/>
            </a:endParaRPr>
          </a:p>
          <a:p>
            <a:pPr>
              <a:buFont typeface="Wingdings" pitchFamily="2" charset="2"/>
              <a:buChar char="Ø"/>
            </a:pPr>
            <a:r>
              <a:rPr lang="en-US" sz="2000" b="1" dirty="0" smtClean="0">
                <a:latin typeface="Times New Roman" pitchFamily="18" charset="0"/>
                <a:cs typeface="Times New Roman" pitchFamily="18" charset="0"/>
              </a:rPr>
              <a:t>Head Mounted Display :</a:t>
            </a:r>
          </a:p>
          <a:p>
            <a:pPr algn="just">
              <a:buNone/>
            </a:pPr>
            <a:r>
              <a:rPr lang="en-US" sz="2000" dirty="0" smtClean="0">
                <a:latin typeface="Times New Roman" pitchFamily="18" charset="0"/>
                <a:cs typeface="Times New Roman" pitchFamily="18" charset="0"/>
              </a:rPr>
              <a:t>    The Head mounted display consists of two miniature display screens that produce the stereo </a:t>
            </a:r>
            <a:r>
              <a:rPr lang="en-US" sz="2000" dirty="0" err="1" smtClean="0">
                <a:latin typeface="Times New Roman" pitchFamily="18" charset="0"/>
                <a:cs typeface="Times New Roman" pitchFamily="18" charset="0"/>
              </a:rPr>
              <a:t>scopic</a:t>
            </a:r>
            <a:r>
              <a:rPr lang="en-US" sz="2000" dirty="0" smtClean="0">
                <a:latin typeface="Times New Roman" pitchFamily="18" charset="0"/>
                <a:cs typeface="Times New Roman" pitchFamily="18" charset="0"/>
              </a:rPr>
              <a:t> images and an optical position tracking system that tracks the orientation of the humans head in the Virtual world. </a:t>
            </a:r>
          </a:p>
        </p:txBody>
      </p:sp>
      <p:pic>
        <p:nvPicPr>
          <p:cNvPr id="6" name="Picture 2" descr="E:\technical seminar\GCVR\virtual-reality-helmet.jpg"/>
          <p:cNvPicPr>
            <a:picLocks noChangeAspect="1" noChangeArrowheads="1"/>
          </p:cNvPicPr>
          <p:nvPr/>
        </p:nvPicPr>
        <p:blipFill>
          <a:blip r:embed="rId2"/>
          <a:srcRect/>
          <a:stretch>
            <a:fillRect/>
          </a:stretch>
        </p:blipFill>
        <p:spPr bwMode="auto">
          <a:xfrm>
            <a:off x="3581400" y="4038600"/>
            <a:ext cx="4334933" cy="2438400"/>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239000" cy="701040"/>
          </a:xfrm>
        </p:spPr>
        <p:txBody>
          <a:bodyPr>
            <a:normAutofit/>
          </a:bodyPr>
          <a:lstStyle/>
          <a:p>
            <a:pPr algn="ctr"/>
            <a:r>
              <a:rPr lang="en-US" dirty="0" smtClean="0"/>
              <a:t>Continued…</a:t>
            </a:r>
            <a:endParaRPr lang="en-US" dirty="0"/>
          </a:p>
        </p:txBody>
      </p:sp>
      <p:sp>
        <p:nvSpPr>
          <p:cNvPr id="5" name="Content Placeholder 4"/>
          <p:cNvSpPr>
            <a:spLocks noGrp="1"/>
          </p:cNvSpPr>
          <p:nvPr>
            <p:ph idx="1"/>
          </p:nvPr>
        </p:nvSpPr>
        <p:spPr>
          <a:xfrm>
            <a:off x="457200" y="944880"/>
            <a:ext cx="7239000" cy="4846320"/>
          </a:xfrm>
        </p:spPr>
        <p:txBody>
          <a:bodyPr/>
          <a:lstStyle/>
          <a:p>
            <a:pPr marL="514350" indent="-514350">
              <a:buFont typeface="Wingdings" pitchFamily="2" charset="2"/>
              <a:buChar char="v"/>
            </a:pPr>
            <a:r>
              <a:rPr lang="en-US" dirty="0" smtClean="0"/>
              <a:t> </a:t>
            </a:r>
            <a:r>
              <a:rPr lang="en-US" b="1" dirty="0" smtClean="0"/>
              <a:t>Virtual Reality Using Software</a:t>
            </a:r>
          </a:p>
          <a:p>
            <a:pPr marL="514350" indent="-514350" algn="just">
              <a:buNone/>
            </a:pPr>
            <a:r>
              <a:rPr lang="en-US" sz="2000" dirty="0" smtClean="0">
                <a:latin typeface="Times New Roman" pitchFamily="18" charset="0"/>
                <a:cs typeface="Times New Roman" pitchFamily="18" charset="0"/>
              </a:rPr>
              <a:t>        The most commonly used tools for developing 3d worlds are VRML v1.0, VRML97, VRML v2.0, 3d Studio max, and other such software. There are many concepts of developing the virtual worlds using the software.</a:t>
            </a:r>
          </a:p>
          <a:p>
            <a:pPr marL="514350" indent="-514350" algn="just">
              <a:buFont typeface="Wingdings" pitchFamily="2" charset="2"/>
              <a:buChar char="Ø"/>
            </a:pPr>
            <a:endParaRPr lang="en-US" sz="2000" b="1" dirty="0" smtClean="0">
              <a:latin typeface="Times New Roman" pitchFamily="18" charset="0"/>
              <a:cs typeface="Times New Roman" pitchFamily="18" charset="0"/>
            </a:endParaRPr>
          </a:p>
          <a:p>
            <a:pPr marL="514350" indent="-514350" algn="just">
              <a:buFont typeface="Wingdings" pitchFamily="2" charset="2"/>
              <a:buChar char="Ø"/>
            </a:pPr>
            <a:r>
              <a:rPr lang="en-US" sz="2000" b="1" dirty="0" smtClean="0">
                <a:latin typeface="Times New Roman" pitchFamily="18" charset="0"/>
                <a:cs typeface="Times New Roman" pitchFamily="18" charset="0"/>
              </a:rPr>
              <a:t>Programming:</a:t>
            </a:r>
          </a:p>
          <a:p>
            <a:pPr marL="514350" indent="-514350" algn="just">
              <a:buNone/>
            </a:pPr>
            <a:r>
              <a:rPr lang="en-US" sz="2000" dirty="0" smtClean="0">
                <a:latin typeface="Times New Roman" pitchFamily="18" charset="0"/>
                <a:cs typeface="Times New Roman" pitchFamily="18" charset="0"/>
              </a:rPr>
              <a:t>        The other tool available for developing the virtual worlds is by programming. There are many programming languages by which we can develop the virtual worlds. The best one we prefer is by using VRML v2.0. Prior to this language, people used to develop the virtual worlds using the traditional programming language, JAVA. </a:t>
            </a:r>
            <a:endParaRPr lang="en-US" sz="2000" b="1" dirty="0" smtClean="0">
              <a:latin typeface="Times New Roman" pitchFamily="18" charset="0"/>
              <a:cs typeface="Times New Roman" pitchFamily="18" charset="0"/>
            </a:endParaRPr>
          </a:p>
          <a:p>
            <a:pPr marL="514350" indent="-514350">
              <a:buNone/>
            </a:pPr>
            <a:endParaRPr lang="en-US" dirty="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Current problems with </a:t>
            </a:r>
            <a:r>
              <a:rPr lang="en-US" dirty="0" err="1" smtClean="0"/>
              <a:t>Vr</a:t>
            </a:r>
            <a:r>
              <a:rPr lang="en-US" dirty="0" smtClean="0"/>
              <a:t> Headsets</a:t>
            </a:r>
            <a:endParaRPr lang="en-US" dirty="0"/>
          </a:p>
        </p:txBody>
      </p:sp>
      <p:sp>
        <p:nvSpPr>
          <p:cNvPr id="3" name="Content Placeholder 2"/>
          <p:cNvSpPr>
            <a:spLocks noGrp="1"/>
          </p:cNvSpPr>
          <p:nvPr>
            <p:ph idx="1"/>
          </p:nvPr>
        </p:nvSpPr>
        <p:spPr>
          <a:xfrm>
            <a:off x="457200" y="1600200"/>
            <a:ext cx="7239000" cy="4846320"/>
          </a:xfrm>
        </p:spPr>
        <p:txBody>
          <a:bodyPr/>
          <a:lstStyle/>
          <a:p>
            <a:pPr marL="342900" indent="-342900" algn="just">
              <a:spcBef>
                <a:spcPct val="20000"/>
              </a:spcBef>
              <a:buClr>
                <a:schemeClr val="tx1"/>
              </a:buClr>
              <a:buSzPct val="80000"/>
              <a:buFont typeface="Wingdings" pitchFamily="2" charset="2"/>
              <a:buChar char="Ø"/>
            </a:pPr>
            <a:r>
              <a:rPr lang="en-CA" sz="2400" dirty="0" smtClean="0">
                <a:latin typeface="Arial" charset="0"/>
                <a:cs typeface="Times New Roman" charset="0"/>
              </a:rPr>
              <a:t>Cyber sickness: </a:t>
            </a:r>
            <a:r>
              <a:rPr lang="en-US" sz="2000" dirty="0" smtClean="0">
                <a:latin typeface="Times New Roman" pitchFamily="18" charset="0"/>
                <a:cs typeface="Times New Roman" pitchFamily="18" charset="0"/>
              </a:rPr>
              <a:t>Cyber sickness is a term to describe motion sickness experienced by users of head-steered Virtual Reality systems.</a:t>
            </a:r>
          </a:p>
          <a:p>
            <a:pPr marL="342900" indent="-342900" algn="just">
              <a:spcBef>
                <a:spcPct val="20000"/>
              </a:spcBef>
              <a:buClr>
                <a:schemeClr val="tx1"/>
              </a:buClr>
              <a:buSzPct val="80000"/>
              <a:buNone/>
            </a:pPr>
            <a:endParaRPr lang="en-CA" sz="2000" dirty="0" smtClean="0">
              <a:latin typeface="Times New Roman" pitchFamily="18" charset="0"/>
              <a:cs typeface="Times New Roman" pitchFamily="18" charset="0"/>
            </a:endParaRPr>
          </a:p>
          <a:p>
            <a:pPr marL="342900" indent="-342900" algn="just">
              <a:spcBef>
                <a:spcPct val="20000"/>
              </a:spcBef>
              <a:buClr>
                <a:schemeClr val="tx1"/>
              </a:buClr>
              <a:buSzPct val="80000"/>
              <a:buFont typeface="Wingdings" pitchFamily="2" charset="2"/>
              <a:buChar char="Ø"/>
            </a:pPr>
            <a:r>
              <a:rPr lang="en-CA" sz="2400" dirty="0" smtClean="0">
                <a:latin typeface="Arial" charset="0"/>
                <a:cs typeface="Times New Roman" charset="0"/>
              </a:rPr>
              <a:t>Low-fidelity: </a:t>
            </a:r>
            <a:r>
              <a:rPr lang="en-CA" sz="2000" dirty="0" smtClean="0">
                <a:latin typeface="Times New Roman" pitchFamily="18" charset="0"/>
                <a:cs typeface="Times New Roman" pitchFamily="18" charset="0"/>
              </a:rPr>
              <a:t>It </a:t>
            </a:r>
            <a:r>
              <a:rPr lang="en-US" sz="2000" dirty="0" smtClean="0">
                <a:solidFill>
                  <a:srgbClr val="222222"/>
                </a:solidFill>
                <a:latin typeface="Times New Roman" pitchFamily="18" charset="0"/>
                <a:cs typeface="Times New Roman" pitchFamily="18" charset="0"/>
              </a:rPr>
              <a:t>is a type of sound recording which contains technical flaws that make the recording sound different compared with the live sound being recorded.</a:t>
            </a:r>
            <a:endParaRPr lang="en-CA" sz="2400" dirty="0" smtClean="0">
              <a:latin typeface="Times New Roman" pitchFamily="18" charset="0"/>
              <a:cs typeface="Times New Roman" pitchFamily="18" charset="0"/>
            </a:endParaRPr>
          </a:p>
          <a:p>
            <a:pPr marL="342900" indent="-342900" algn="just">
              <a:spcBef>
                <a:spcPct val="20000"/>
              </a:spcBef>
              <a:buClr>
                <a:schemeClr val="tx1"/>
              </a:buClr>
              <a:buSzPct val="80000"/>
              <a:buNone/>
            </a:pPr>
            <a:endParaRPr lang="en-CA" sz="2400" dirty="0" smtClean="0">
              <a:latin typeface="Times New Roman" pitchFamily="18" charset="0"/>
              <a:cs typeface="Times New Roman" pitchFamily="18" charset="0"/>
            </a:endParaRPr>
          </a:p>
          <a:p>
            <a:pPr marL="342900" indent="-342900" algn="just">
              <a:spcBef>
                <a:spcPct val="20000"/>
              </a:spcBef>
              <a:buClr>
                <a:schemeClr val="tx1"/>
              </a:buClr>
              <a:buSzPct val="80000"/>
              <a:buFont typeface="Wingdings" pitchFamily="2" charset="2"/>
              <a:buChar char="Ø"/>
            </a:pPr>
            <a:r>
              <a:rPr lang="en-CA" sz="2400" dirty="0" smtClean="0">
                <a:latin typeface="Arial" charset="0"/>
                <a:cs typeface="Times New Roman" charset="0"/>
              </a:rPr>
              <a:t>Very expensive</a:t>
            </a:r>
          </a:p>
          <a:p>
            <a:endParaRPr lang="en-US" dirty="0"/>
          </a:p>
        </p:txBody>
      </p:sp>
      <p:pic>
        <p:nvPicPr>
          <p:cNvPr id="7" name="Picture 2" descr="E:\technical seminar\GCVR\460801722.jpg"/>
          <p:cNvPicPr>
            <a:picLocks noChangeAspect="1" noChangeArrowheads="1"/>
          </p:cNvPicPr>
          <p:nvPr/>
        </p:nvPicPr>
        <p:blipFill>
          <a:blip r:embed="rId2"/>
          <a:srcRect/>
          <a:stretch>
            <a:fillRect/>
          </a:stretch>
        </p:blipFill>
        <p:spPr bwMode="auto">
          <a:xfrm>
            <a:off x="3581400" y="4114800"/>
            <a:ext cx="3886200" cy="2590800"/>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082040"/>
            <a:ext cx="7239000" cy="518160"/>
          </a:xfrm>
        </p:spPr>
        <p:txBody>
          <a:bodyPr>
            <a:noAutofit/>
          </a:bodyPr>
          <a:lstStyle/>
          <a:p>
            <a:pPr algn="ctr"/>
            <a:r>
              <a:rPr lang="en-US" sz="3200" dirty="0" smtClean="0"/>
              <a:t>Virtual Reality Headsets</a:t>
            </a:r>
            <a:r>
              <a:rPr lang="en-US" sz="4000" dirty="0" smtClean="0"/>
              <a:t/>
            </a:r>
            <a:br>
              <a:rPr lang="en-US" sz="4000" dirty="0" smtClean="0"/>
            </a:br>
            <a:endParaRPr lang="en-US" sz="3600" dirty="0"/>
          </a:p>
        </p:txBody>
      </p:sp>
      <p:sp>
        <p:nvSpPr>
          <p:cNvPr id="4" name="TextBox 3"/>
          <p:cNvSpPr txBox="1"/>
          <p:nvPr/>
        </p:nvSpPr>
        <p:spPr>
          <a:xfrm>
            <a:off x="386813" y="2873433"/>
            <a:ext cx="2194560" cy="365760"/>
          </a:xfrm>
          <a:prstGeom prst="rect">
            <a:avLst/>
          </a:prstGeom>
          <a:noFill/>
          <a:ln>
            <a:solidFill>
              <a:srgbClr val="31310F"/>
            </a:solidFill>
          </a:ln>
        </p:spPr>
        <p:txBody>
          <a:bodyPr wrap="square" rtlCol="0">
            <a:spAutoFit/>
          </a:bodyPr>
          <a:lstStyle/>
          <a:p>
            <a:pPr algn="ctr"/>
            <a:r>
              <a:rPr lang="en-US" dirty="0" smtClean="0">
                <a:solidFill>
                  <a:srgbClr val="31310F"/>
                </a:solidFill>
                <a:latin typeface="Gill Sans MT Condensed" panose="020B0506020104020203" pitchFamily="34" charset="0"/>
              </a:rPr>
              <a:t>Oculus Rift</a:t>
            </a:r>
            <a:endParaRPr lang="en-US" dirty="0">
              <a:solidFill>
                <a:srgbClr val="31310F"/>
              </a:solidFill>
              <a:latin typeface="Gill Sans MT Condensed" panose="020B0506020104020203" pitchFamily="34" charset="0"/>
            </a:endParaRPr>
          </a:p>
        </p:txBody>
      </p:sp>
      <p:sp>
        <p:nvSpPr>
          <p:cNvPr id="5" name="TextBox 4"/>
          <p:cNvSpPr txBox="1"/>
          <p:nvPr/>
        </p:nvSpPr>
        <p:spPr>
          <a:xfrm>
            <a:off x="2977613" y="2873433"/>
            <a:ext cx="2194560" cy="365760"/>
          </a:xfrm>
          <a:prstGeom prst="rect">
            <a:avLst/>
          </a:prstGeom>
          <a:noFill/>
          <a:ln>
            <a:solidFill>
              <a:srgbClr val="31310F"/>
            </a:solidFill>
          </a:ln>
        </p:spPr>
        <p:txBody>
          <a:bodyPr wrap="square" rtlCol="0">
            <a:spAutoFit/>
          </a:bodyPr>
          <a:lstStyle/>
          <a:p>
            <a:pPr algn="ctr"/>
            <a:r>
              <a:rPr lang="en-US" dirty="0" smtClean="0">
                <a:solidFill>
                  <a:srgbClr val="31310F"/>
                </a:solidFill>
                <a:latin typeface="Gill Sans MT Condensed" panose="020B0506020104020203" pitchFamily="34" charset="0"/>
              </a:rPr>
              <a:t>Carl Zeiss Cinemizer</a:t>
            </a:r>
            <a:endParaRPr lang="en-US" dirty="0">
              <a:solidFill>
                <a:srgbClr val="31310F"/>
              </a:solidFill>
              <a:latin typeface="Gill Sans MT Condensed" panose="020B0506020104020203" pitchFamily="34" charset="0"/>
            </a:endParaRPr>
          </a:p>
        </p:txBody>
      </p:sp>
      <p:sp>
        <p:nvSpPr>
          <p:cNvPr id="8" name="TextBox 7"/>
          <p:cNvSpPr txBox="1"/>
          <p:nvPr/>
        </p:nvSpPr>
        <p:spPr>
          <a:xfrm>
            <a:off x="389708" y="3291116"/>
            <a:ext cx="2194560" cy="365760"/>
          </a:xfrm>
          <a:prstGeom prst="rect">
            <a:avLst/>
          </a:prstGeom>
          <a:noFill/>
          <a:ln>
            <a:solidFill>
              <a:srgbClr val="31310F"/>
            </a:solidFill>
          </a:ln>
        </p:spPr>
        <p:txBody>
          <a:bodyPr wrap="square" rtlCol="0">
            <a:spAutoFit/>
          </a:bodyPr>
          <a:lstStyle/>
          <a:p>
            <a:pPr algn="ctr"/>
            <a:r>
              <a:rPr lang="en-US" dirty="0" smtClean="0">
                <a:solidFill>
                  <a:srgbClr val="31310F"/>
                </a:solidFill>
                <a:latin typeface="Gill Sans MT Condensed" panose="020B0506020104020203" pitchFamily="34" charset="0"/>
              </a:rPr>
              <a:t>640x800 Resolution</a:t>
            </a:r>
            <a:endParaRPr lang="en-US" dirty="0">
              <a:solidFill>
                <a:srgbClr val="31310F"/>
              </a:solidFill>
              <a:latin typeface="Gill Sans MT Condensed" panose="020B0506020104020203" pitchFamily="34" charset="0"/>
            </a:endParaRPr>
          </a:p>
        </p:txBody>
      </p:sp>
      <p:sp>
        <p:nvSpPr>
          <p:cNvPr id="9" name="TextBox 8"/>
          <p:cNvSpPr txBox="1"/>
          <p:nvPr/>
        </p:nvSpPr>
        <p:spPr>
          <a:xfrm>
            <a:off x="2969754" y="3280358"/>
            <a:ext cx="2194560" cy="365760"/>
          </a:xfrm>
          <a:prstGeom prst="rect">
            <a:avLst/>
          </a:prstGeom>
          <a:noFill/>
          <a:ln>
            <a:solidFill>
              <a:srgbClr val="31310F"/>
            </a:solidFill>
          </a:ln>
        </p:spPr>
        <p:txBody>
          <a:bodyPr wrap="square" rtlCol="0">
            <a:spAutoFit/>
          </a:bodyPr>
          <a:lstStyle/>
          <a:p>
            <a:pPr algn="ctr"/>
            <a:r>
              <a:rPr lang="en-US" dirty="0" smtClean="0">
                <a:solidFill>
                  <a:srgbClr val="31310F"/>
                </a:solidFill>
                <a:latin typeface="Gill Sans MT Condensed" panose="020B0506020104020203" pitchFamily="34" charset="0"/>
              </a:rPr>
              <a:t>870x500 Resolution</a:t>
            </a:r>
            <a:endParaRPr lang="en-US" dirty="0">
              <a:solidFill>
                <a:srgbClr val="31310F"/>
              </a:solidFill>
              <a:latin typeface="Gill Sans MT Condensed" panose="020B0506020104020203" pitchFamily="34" charset="0"/>
            </a:endParaRPr>
          </a:p>
        </p:txBody>
      </p:sp>
      <p:sp>
        <p:nvSpPr>
          <p:cNvPr id="12" name="TextBox 11"/>
          <p:cNvSpPr txBox="1"/>
          <p:nvPr/>
        </p:nvSpPr>
        <p:spPr>
          <a:xfrm>
            <a:off x="389949" y="3687280"/>
            <a:ext cx="2194560" cy="365760"/>
          </a:xfrm>
          <a:prstGeom prst="rect">
            <a:avLst/>
          </a:prstGeom>
          <a:noFill/>
          <a:ln>
            <a:solidFill>
              <a:srgbClr val="31310F"/>
            </a:solidFill>
          </a:ln>
        </p:spPr>
        <p:txBody>
          <a:bodyPr wrap="square" rtlCol="0">
            <a:spAutoFit/>
          </a:bodyPr>
          <a:lstStyle/>
          <a:p>
            <a:pPr algn="ctr"/>
            <a:r>
              <a:rPr lang="en-US" dirty="0" smtClean="0">
                <a:solidFill>
                  <a:srgbClr val="31310F"/>
                </a:solidFill>
                <a:latin typeface="Gill Sans MT Condensed" panose="020B0506020104020203" pitchFamily="34" charset="0"/>
              </a:rPr>
              <a:t>90° Horizontal FOV</a:t>
            </a:r>
            <a:endParaRPr lang="en-US" dirty="0">
              <a:solidFill>
                <a:srgbClr val="31310F"/>
              </a:solidFill>
              <a:latin typeface="Gill Sans MT Condensed" panose="020B0506020104020203" pitchFamily="34" charset="0"/>
            </a:endParaRPr>
          </a:p>
        </p:txBody>
      </p:sp>
      <p:sp>
        <p:nvSpPr>
          <p:cNvPr id="13" name="TextBox 12"/>
          <p:cNvSpPr txBox="1"/>
          <p:nvPr/>
        </p:nvSpPr>
        <p:spPr>
          <a:xfrm>
            <a:off x="2980749" y="3687280"/>
            <a:ext cx="2194560" cy="365760"/>
          </a:xfrm>
          <a:prstGeom prst="rect">
            <a:avLst/>
          </a:prstGeom>
          <a:noFill/>
          <a:ln>
            <a:solidFill>
              <a:srgbClr val="31310F"/>
            </a:solidFill>
          </a:ln>
        </p:spPr>
        <p:txBody>
          <a:bodyPr wrap="square" rtlCol="0">
            <a:spAutoFit/>
          </a:bodyPr>
          <a:lstStyle/>
          <a:p>
            <a:pPr algn="ctr"/>
            <a:r>
              <a:rPr lang="en-US" dirty="0" smtClean="0">
                <a:solidFill>
                  <a:srgbClr val="31310F"/>
                </a:solidFill>
                <a:latin typeface="Gill Sans MT Condensed" panose="020B0506020104020203" pitchFamily="34" charset="0"/>
              </a:rPr>
              <a:t>30° Horizontal FOV</a:t>
            </a:r>
            <a:endParaRPr lang="en-US" dirty="0">
              <a:solidFill>
                <a:srgbClr val="31310F"/>
              </a:solidFill>
              <a:latin typeface="Gill Sans MT Condensed" panose="020B0506020104020203" pitchFamily="34" charset="0"/>
            </a:endParaRPr>
          </a:p>
        </p:txBody>
      </p:sp>
      <p:sp>
        <p:nvSpPr>
          <p:cNvPr id="16" name="TextBox 15"/>
          <p:cNvSpPr txBox="1"/>
          <p:nvPr/>
        </p:nvSpPr>
        <p:spPr>
          <a:xfrm>
            <a:off x="393579" y="4094907"/>
            <a:ext cx="2194560" cy="365760"/>
          </a:xfrm>
          <a:prstGeom prst="rect">
            <a:avLst/>
          </a:prstGeom>
          <a:noFill/>
          <a:ln>
            <a:solidFill>
              <a:srgbClr val="31310F"/>
            </a:solidFill>
          </a:ln>
        </p:spPr>
        <p:txBody>
          <a:bodyPr wrap="square" rtlCol="0">
            <a:spAutoFit/>
          </a:bodyPr>
          <a:lstStyle/>
          <a:p>
            <a:pPr algn="ctr"/>
            <a:r>
              <a:rPr lang="en-US" dirty="0" smtClean="0">
                <a:solidFill>
                  <a:srgbClr val="31310F"/>
                </a:solidFill>
                <a:latin typeface="Gill Sans MT Condensed" panose="020B0506020104020203" pitchFamily="34" charset="0"/>
              </a:rPr>
              <a:t>13.4 Ounces</a:t>
            </a:r>
            <a:endParaRPr lang="en-US" dirty="0">
              <a:solidFill>
                <a:srgbClr val="31310F"/>
              </a:solidFill>
              <a:latin typeface="Gill Sans MT Condensed" panose="020B0506020104020203" pitchFamily="34" charset="0"/>
            </a:endParaRPr>
          </a:p>
        </p:txBody>
      </p:sp>
      <p:sp>
        <p:nvSpPr>
          <p:cNvPr id="17" name="TextBox 16"/>
          <p:cNvSpPr txBox="1"/>
          <p:nvPr/>
        </p:nvSpPr>
        <p:spPr>
          <a:xfrm>
            <a:off x="2984379" y="4094907"/>
            <a:ext cx="2194560" cy="365760"/>
          </a:xfrm>
          <a:prstGeom prst="rect">
            <a:avLst/>
          </a:prstGeom>
          <a:noFill/>
          <a:ln>
            <a:solidFill>
              <a:srgbClr val="31310F"/>
            </a:solidFill>
          </a:ln>
        </p:spPr>
        <p:txBody>
          <a:bodyPr wrap="square" rtlCol="0">
            <a:spAutoFit/>
          </a:bodyPr>
          <a:lstStyle/>
          <a:p>
            <a:pPr algn="ctr"/>
            <a:r>
              <a:rPr lang="en-US" dirty="0" smtClean="0">
                <a:solidFill>
                  <a:srgbClr val="31310F"/>
                </a:solidFill>
                <a:latin typeface="Gill Sans MT Condensed" panose="020B0506020104020203" pitchFamily="34" charset="0"/>
              </a:rPr>
              <a:t>4.2 Ounces</a:t>
            </a:r>
            <a:endParaRPr lang="en-US" dirty="0">
              <a:solidFill>
                <a:srgbClr val="31310F"/>
              </a:solidFill>
              <a:latin typeface="Gill Sans MT Condensed" panose="020B0506020104020203" pitchFamily="34" charset="0"/>
            </a:endParaRPr>
          </a:p>
        </p:txBody>
      </p:sp>
      <p:sp>
        <p:nvSpPr>
          <p:cNvPr id="19" name="TextBox 18"/>
          <p:cNvSpPr txBox="1"/>
          <p:nvPr/>
        </p:nvSpPr>
        <p:spPr>
          <a:xfrm>
            <a:off x="396240" y="4493294"/>
            <a:ext cx="2194560" cy="365760"/>
          </a:xfrm>
          <a:prstGeom prst="rect">
            <a:avLst/>
          </a:prstGeom>
          <a:noFill/>
          <a:ln>
            <a:solidFill>
              <a:srgbClr val="31310F"/>
            </a:solidFill>
          </a:ln>
        </p:spPr>
        <p:txBody>
          <a:bodyPr wrap="square" rtlCol="0">
            <a:spAutoFit/>
          </a:bodyPr>
          <a:lstStyle/>
          <a:p>
            <a:pPr algn="ctr"/>
            <a:r>
              <a:rPr lang="en-US" dirty="0" smtClean="0">
                <a:solidFill>
                  <a:srgbClr val="31310F"/>
                </a:solidFill>
                <a:latin typeface="Gill Sans MT Condensed" panose="020B0506020104020203" pitchFamily="34" charset="0"/>
              </a:rPr>
              <a:t>7˝ Diagonal Display</a:t>
            </a:r>
            <a:endParaRPr lang="en-US" dirty="0">
              <a:solidFill>
                <a:srgbClr val="31310F"/>
              </a:solidFill>
              <a:latin typeface="Gill Sans MT Condensed" panose="020B0506020104020203" pitchFamily="34" charset="0"/>
            </a:endParaRPr>
          </a:p>
        </p:txBody>
      </p:sp>
      <p:sp>
        <p:nvSpPr>
          <p:cNvPr id="20" name="TextBox 19"/>
          <p:cNvSpPr txBox="1"/>
          <p:nvPr/>
        </p:nvSpPr>
        <p:spPr>
          <a:xfrm>
            <a:off x="2987040" y="4493294"/>
            <a:ext cx="2194560" cy="365760"/>
          </a:xfrm>
          <a:prstGeom prst="rect">
            <a:avLst/>
          </a:prstGeom>
          <a:noFill/>
          <a:ln>
            <a:solidFill>
              <a:srgbClr val="31310F"/>
            </a:solidFill>
          </a:ln>
        </p:spPr>
        <p:txBody>
          <a:bodyPr wrap="square" rtlCol="0">
            <a:spAutoFit/>
          </a:bodyPr>
          <a:lstStyle/>
          <a:p>
            <a:pPr algn="ctr"/>
            <a:r>
              <a:rPr lang="en-US" dirty="0" smtClean="0">
                <a:solidFill>
                  <a:srgbClr val="31310F"/>
                </a:solidFill>
                <a:latin typeface="Gill Sans MT Condensed" panose="020B0506020104020203" pitchFamily="34" charset="0"/>
              </a:rPr>
              <a:t>0.39˝ Diagonal Display</a:t>
            </a:r>
            <a:endParaRPr lang="en-US" dirty="0">
              <a:solidFill>
                <a:srgbClr val="31310F"/>
              </a:solidFill>
              <a:latin typeface="Gill Sans MT Condensed" panose="020B0506020104020203" pitchFamily="34" charset="0"/>
            </a:endParaRPr>
          </a:p>
        </p:txBody>
      </p:sp>
      <p:sp>
        <p:nvSpPr>
          <p:cNvPr id="22" name="TextBox 21"/>
          <p:cNvSpPr txBox="1"/>
          <p:nvPr/>
        </p:nvSpPr>
        <p:spPr>
          <a:xfrm>
            <a:off x="396240" y="4891387"/>
            <a:ext cx="2194560" cy="365760"/>
          </a:xfrm>
          <a:prstGeom prst="rect">
            <a:avLst/>
          </a:prstGeom>
          <a:noFill/>
          <a:ln>
            <a:solidFill>
              <a:srgbClr val="31310F"/>
            </a:solidFill>
          </a:ln>
        </p:spPr>
        <p:txBody>
          <a:bodyPr wrap="square" rtlCol="0">
            <a:spAutoFit/>
          </a:bodyPr>
          <a:lstStyle/>
          <a:p>
            <a:pPr algn="ctr"/>
            <a:r>
              <a:rPr lang="en-US" dirty="0" smtClean="0">
                <a:solidFill>
                  <a:srgbClr val="31310F"/>
                </a:solidFill>
                <a:latin typeface="Gill Sans MT Condensed" panose="020B0506020104020203" pitchFamily="34" charset="0"/>
              </a:rPr>
              <a:t>Liquid Crystal Display</a:t>
            </a:r>
            <a:endParaRPr lang="en-US" dirty="0">
              <a:solidFill>
                <a:srgbClr val="31310F"/>
              </a:solidFill>
              <a:latin typeface="Gill Sans MT Condensed" panose="020B0506020104020203" pitchFamily="34" charset="0"/>
            </a:endParaRPr>
          </a:p>
        </p:txBody>
      </p:sp>
      <p:sp>
        <p:nvSpPr>
          <p:cNvPr id="23" name="TextBox 22"/>
          <p:cNvSpPr txBox="1"/>
          <p:nvPr/>
        </p:nvSpPr>
        <p:spPr>
          <a:xfrm>
            <a:off x="2987040" y="4891387"/>
            <a:ext cx="2194560" cy="365760"/>
          </a:xfrm>
          <a:prstGeom prst="rect">
            <a:avLst/>
          </a:prstGeom>
          <a:noFill/>
          <a:ln>
            <a:solidFill>
              <a:srgbClr val="31310F"/>
            </a:solidFill>
          </a:ln>
        </p:spPr>
        <p:txBody>
          <a:bodyPr wrap="square" rtlCol="0">
            <a:spAutoFit/>
          </a:bodyPr>
          <a:lstStyle/>
          <a:p>
            <a:pPr algn="ctr"/>
            <a:r>
              <a:rPr lang="en-US" dirty="0" smtClean="0">
                <a:solidFill>
                  <a:srgbClr val="31310F"/>
                </a:solidFill>
                <a:latin typeface="Gill Sans MT Condensed" panose="020B0506020104020203" pitchFamily="34" charset="0"/>
              </a:rPr>
              <a:t>Organic Light-Emitting Diode</a:t>
            </a:r>
            <a:endParaRPr lang="en-US" dirty="0">
              <a:solidFill>
                <a:srgbClr val="31310F"/>
              </a:solidFill>
              <a:latin typeface="Gill Sans MT Condensed" panose="020B0506020104020203" pitchFamily="34" charset="0"/>
            </a:endParaRPr>
          </a:p>
        </p:txBody>
      </p:sp>
      <p:sp>
        <p:nvSpPr>
          <p:cNvPr id="25" name="TextBox 24"/>
          <p:cNvSpPr txBox="1"/>
          <p:nvPr/>
        </p:nvSpPr>
        <p:spPr>
          <a:xfrm>
            <a:off x="388381" y="5307743"/>
            <a:ext cx="2194560" cy="365760"/>
          </a:xfrm>
          <a:prstGeom prst="rect">
            <a:avLst/>
          </a:prstGeom>
          <a:noFill/>
          <a:ln>
            <a:solidFill>
              <a:srgbClr val="31310F"/>
            </a:solidFill>
          </a:ln>
        </p:spPr>
        <p:txBody>
          <a:bodyPr wrap="square" rtlCol="0">
            <a:spAutoFit/>
          </a:bodyPr>
          <a:lstStyle/>
          <a:p>
            <a:pPr algn="ctr"/>
            <a:r>
              <a:rPr lang="en-US" dirty="0" smtClean="0">
                <a:solidFill>
                  <a:srgbClr val="31310F"/>
                </a:solidFill>
                <a:latin typeface="Gill Sans MT Condensed" panose="020B0506020104020203" pitchFamily="34" charset="0"/>
              </a:rPr>
              <a:t>Rs. 21,941.00</a:t>
            </a:r>
            <a:endParaRPr lang="en-US" dirty="0">
              <a:solidFill>
                <a:srgbClr val="31310F"/>
              </a:solidFill>
              <a:latin typeface="Gill Sans MT Condensed" panose="020B0506020104020203" pitchFamily="34" charset="0"/>
            </a:endParaRPr>
          </a:p>
        </p:txBody>
      </p:sp>
      <p:sp>
        <p:nvSpPr>
          <p:cNvPr id="26" name="TextBox 25"/>
          <p:cNvSpPr txBox="1"/>
          <p:nvPr/>
        </p:nvSpPr>
        <p:spPr>
          <a:xfrm>
            <a:off x="2979181" y="5307743"/>
            <a:ext cx="2194560" cy="365760"/>
          </a:xfrm>
          <a:prstGeom prst="rect">
            <a:avLst/>
          </a:prstGeom>
          <a:noFill/>
          <a:ln>
            <a:solidFill>
              <a:srgbClr val="31310F"/>
            </a:solidFill>
          </a:ln>
        </p:spPr>
        <p:txBody>
          <a:bodyPr wrap="square" rtlCol="0">
            <a:spAutoFit/>
          </a:bodyPr>
          <a:lstStyle/>
          <a:p>
            <a:pPr algn="ctr"/>
            <a:r>
              <a:rPr lang="en-US" dirty="0" smtClean="0">
                <a:solidFill>
                  <a:srgbClr val="31310F"/>
                </a:solidFill>
                <a:latin typeface="Gill Sans MT Condensed" panose="020B0506020104020203" pitchFamily="34" charset="0"/>
              </a:rPr>
              <a:t>Rs. 18,599.00</a:t>
            </a:r>
            <a:endParaRPr lang="en-US" dirty="0">
              <a:solidFill>
                <a:srgbClr val="31310F"/>
              </a:solidFill>
              <a:latin typeface="Gill Sans MT Condensed" panose="020B0506020104020203" pitchFamily="34" charset="0"/>
            </a:endParaRPr>
          </a:p>
        </p:txBody>
      </p:sp>
      <p:pic>
        <p:nvPicPr>
          <p:cNvPr id="30" name="Picture 29"/>
          <p:cNvPicPr>
            <a:picLocks noChangeAspect="1"/>
          </p:cNvPicPr>
          <p:nvPr/>
        </p:nvPicPr>
        <p:blipFill>
          <a:blip r:embed="rId2" cstate="print">
            <a:clrChange>
              <a:clrFrom>
                <a:srgbClr val="EFE4B0"/>
              </a:clrFrom>
              <a:clrTo>
                <a:srgbClr val="EFE4B0">
                  <a:alpha val="0"/>
                </a:srgbClr>
              </a:clrTo>
            </a:clrChange>
          </a:blip>
          <a:stretch>
            <a:fillRect/>
          </a:stretch>
        </p:blipFill>
        <p:spPr>
          <a:xfrm>
            <a:off x="3069053" y="1824496"/>
            <a:ext cx="2011680" cy="907446"/>
          </a:xfrm>
          <a:prstGeom prst="rect">
            <a:avLst/>
          </a:prstGeom>
        </p:spPr>
      </p:pic>
      <p:pic>
        <p:nvPicPr>
          <p:cNvPr id="32" name="Picture 10" descr="http://cdn.arstechnica.net/wp-content/uploads/2014/03/9464.jp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l="17592" t="13334" r="16516" b="21674"/>
          <a:stretch/>
        </p:blipFill>
        <p:spPr bwMode="auto">
          <a:xfrm>
            <a:off x="744714" y="1819055"/>
            <a:ext cx="1463040" cy="962681"/>
          </a:xfrm>
          <a:prstGeom prst="rect">
            <a:avLst/>
          </a:prstGeom>
          <a:noFill/>
          <a:extLst>
            <a:ext uri="{909E8E84-426E-40DD-AFC4-6F175D3DCCD1}">
              <a14:hiddenFill xmlns:a14="http://schemas.microsoft.com/office/drawing/2010/main" xmlns="">
                <a:solidFill>
                  <a:srgbClr val="FFFFFF"/>
                </a:solidFill>
              </a14:hiddenFill>
            </a:ext>
          </a:extLst>
        </p:spPr>
      </p:pic>
      <p:sp>
        <p:nvSpPr>
          <p:cNvPr id="33" name="TextBox 32"/>
          <p:cNvSpPr txBox="1"/>
          <p:nvPr/>
        </p:nvSpPr>
        <p:spPr>
          <a:xfrm>
            <a:off x="5646659" y="2873433"/>
            <a:ext cx="2194560" cy="365760"/>
          </a:xfrm>
          <a:prstGeom prst="rect">
            <a:avLst/>
          </a:prstGeom>
          <a:noFill/>
          <a:ln>
            <a:solidFill>
              <a:srgbClr val="31310F"/>
            </a:solidFill>
          </a:ln>
        </p:spPr>
        <p:txBody>
          <a:bodyPr wrap="square" rtlCol="0">
            <a:spAutoFit/>
          </a:bodyPr>
          <a:lstStyle/>
          <a:p>
            <a:pPr algn="ctr"/>
            <a:r>
              <a:rPr lang="en-US" dirty="0" smtClean="0">
                <a:solidFill>
                  <a:srgbClr val="31310F"/>
                </a:solidFill>
                <a:latin typeface="Gill Sans MT Condensed" panose="020B0506020104020203" pitchFamily="34" charset="0"/>
              </a:rPr>
              <a:t>Sony HMZ-T2</a:t>
            </a:r>
            <a:endParaRPr lang="en-US" dirty="0">
              <a:solidFill>
                <a:srgbClr val="31310F"/>
              </a:solidFill>
              <a:latin typeface="Gill Sans MT Condensed" panose="020B0506020104020203" pitchFamily="34" charset="0"/>
            </a:endParaRPr>
          </a:p>
        </p:txBody>
      </p:sp>
      <p:sp>
        <p:nvSpPr>
          <p:cNvPr id="34" name="TextBox 33"/>
          <p:cNvSpPr txBox="1"/>
          <p:nvPr/>
        </p:nvSpPr>
        <p:spPr>
          <a:xfrm>
            <a:off x="5638800" y="3280358"/>
            <a:ext cx="2194560" cy="365760"/>
          </a:xfrm>
          <a:prstGeom prst="rect">
            <a:avLst/>
          </a:prstGeom>
          <a:noFill/>
          <a:ln>
            <a:solidFill>
              <a:srgbClr val="31310F"/>
            </a:solidFill>
          </a:ln>
        </p:spPr>
        <p:txBody>
          <a:bodyPr wrap="square" rtlCol="0">
            <a:spAutoFit/>
          </a:bodyPr>
          <a:lstStyle/>
          <a:p>
            <a:pPr algn="ctr"/>
            <a:r>
              <a:rPr lang="en-US" dirty="0" smtClean="0">
                <a:solidFill>
                  <a:srgbClr val="31310F"/>
                </a:solidFill>
                <a:latin typeface="Gill Sans MT Condensed" panose="020B0506020104020203" pitchFamily="34" charset="0"/>
              </a:rPr>
              <a:t>1280x720 Resolution</a:t>
            </a:r>
            <a:endParaRPr lang="en-US" dirty="0">
              <a:solidFill>
                <a:srgbClr val="31310F"/>
              </a:solidFill>
              <a:latin typeface="Gill Sans MT Condensed" panose="020B0506020104020203" pitchFamily="34" charset="0"/>
            </a:endParaRPr>
          </a:p>
        </p:txBody>
      </p:sp>
      <p:sp>
        <p:nvSpPr>
          <p:cNvPr id="35" name="TextBox 34"/>
          <p:cNvSpPr txBox="1"/>
          <p:nvPr/>
        </p:nvSpPr>
        <p:spPr>
          <a:xfrm>
            <a:off x="5649795" y="3687280"/>
            <a:ext cx="2194560" cy="365760"/>
          </a:xfrm>
          <a:prstGeom prst="rect">
            <a:avLst/>
          </a:prstGeom>
          <a:noFill/>
          <a:ln>
            <a:solidFill>
              <a:srgbClr val="31310F"/>
            </a:solidFill>
          </a:ln>
        </p:spPr>
        <p:txBody>
          <a:bodyPr wrap="square" rtlCol="0">
            <a:spAutoFit/>
          </a:bodyPr>
          <a:lstStyle/>
          <a:p>
            <a:pPr algn="ctr"/>
            <a:r>
              <a:rPr lang="en-US" dirty="0" smtClean="0">
                <a:solidFill>
                  <a:srgbClr val="31310F"/>
                </a:solidFill>
                <a:latin typeface="Gill Sans MT Condensed" panose="020B0506020104020203" pitchFamily="34" charset="0"/>
              </a:rPr>
              <a:t>45° Horizontal FOV</a:t>
            </a:r>
            <a:endParaRPr lang="en-US" dirty="0">
              <a:solidFill>
                <a:srgbClr val="31310F"/>
              </a:solidFill>
              <a:latin typeface="Gill Sans MT Condensed" panose="020B0506020104020203" pitchFamily="34" charset="0"/>
            </a:endParaRPr>
          </a:p>
        </p:txBody>
      </p:sp>
      <p:sp>
        <p:nvSpPr>
          <p:cNvPr id="36" name="TextBox 35"/>
          <p:cNvSpPr txBox="1"/>
          <p:nvPr/>
        </p:nvSpPr>
        <p:spPr>
          <a:xfrm>
            <a:off x="5653425" y="4094907"/>
            <a:ext cx="2194560" cy="365760"/>
          </a:xfrm>
          <a:prstGeom prst="rect">
            <a:avLst/>
          </a:prstGeom>
          <a:noFill/>
          <a:ln>
            <a:solidFill>
              <a:srgbClr val="31310F"/>
            </a:solidFill>
          </a:ln>
        </p:spPr>
        <p:txBody>
          <a:bodyPr wrap="square" rtlCol="0">
            <a:spAutoFit/>
          </a:bodyPr>
          <a:lstStyle/>
          <a:p>
            <a:pPr algn="ctr"/>
            <a:r>
              <a:rPr lang="en-US" dirty="0" smtClean="0">
                <a:solidFill>
                  <a:srgbClr val="31310F"/>
                </a:solidFill>
                <a:latin typeface="Gill Sans MT Condensed" panose="020B0506020104020203" pitchFamily="34" charset="0"/>
              </a:rPr>
              <a:t>11.6 Ounces</a:t>
            </a:r>
            <a:endParaRPr lang="en-US" dirty="0">
              <a:solidFill>
                <a:srgbClr val="31310F"/>
              </a:solidFill>
              <a:latin typeface="Gill Sans MT Condensed" panose="020B0506020104020203" pitchFamily="34" charset="0"/>
            </a:endParaRPr>
          </a:p>
        </p:txBody>
      </p:sp>
      <p:sp>
        <p:nvSpPr>
          <p:cNvPr id="37" name="TextBox 36"/>
          <p:cNvSpPr txBox="1"/>
          <p:nvPr/>
        </p:nvSpPr>
        <p:spPr>
          <a:xfrm>
            <a:off x="5656086" y="4493294"/>
            <a:ext cx="2194560" cy="365760"/>
          </a:xfrm>
          <a:prstGeom prst="rect">
            <a:avLst/>
          </a:prstGeom>
          <a:noFill/>
          <a:ln>
            <a:solidFill>
              <a:srgbClr val="31310F"/>
            </a:solidFill>
          </a:ln>
        </p:spPr>
        <p:txBody>
          <a:bodyPr wrap="square" rtlCol="0">
            <a:spAutoFit/>
          </a:bodyPr>
          <a:lstStyle/>
          <a:p>
            <a:pPr algn="ctr"/>
            <a:r>
              <a:rPr lang="en-US" dirty="0" smtClean="0">
                <a:solidFill>
                  <a:srgbClr val="31310F"/>
                </a:solidFill>
                <a:latin typeface="Gill Sans MT Condensed" panose="020B0506020104020203" pitchFamily="34" charset="0"/>
              </a:rPr>
              <a:t>0.7˝ Diagonal Display</a:t>
            </a:r>
            <a:endParaRPr lang="en-US" dirty="0">
              <a:solidFill>
                <a:srgbClr val="31310F"/>
              </a:solidFill>
              <a:latin typeface="Gill Sans MT Condensed" panose="020B0506020104020203" pitchFamily="34" charset="0"/>
            </a:endParaRPr>
          </a:p>
        </p:txBody>
      </p:sp>
      <p:sp>
        <p:nvSpPr>
          <p:cNvPr id="38" name="TextBox 37"/>
          <p:cNvSpPr txBox="1"/>
          <p:nvPr/>
        </p:nvSpPr>
        <p:spPr>
          <a:xfrm>
            <a:off x="5656086" y="4891387"/>
            <a:ext cx="2194560" cy="365760"/>
          </a:xfrm>
          <a:prstGeom prst="rect">
            <a:avLst/>
          </a:prstGeom>
          <a:noFill/>
          <a:ln>
            <a:solidFill>
              <a:srgbClr val="31310F"/>
            </a:solidFill>
          </a:ln>
        </p:spPr>
        <p:txBody>
          <a:bodyPr wrap="square" rtlCol="0">
            <a:spAutoFit/>
          </a:bodyPr>
          <a:lstStyle/>
          <a:p>
            <a:pPr algn="ctr"/>
            <a:r>
              <a:rPr lang="en-US" dirty="0" smtClean="0">
                <a:solidFill>
                  <a:srgbClr val="31310F"/>
                </a:solidFill>
                <a:latin typeface="Gill Sans MT Condensed" panose="020B0506020104020203" pitchFamily="34" charset="0"/>
              </a:rPr>
              <a:t>Organic Light-Emitting Diode</a:t>
            </a:r>
            <a:endParaRPr lang="en-US" dirty="0">
              <a:solidFill>
                <a:srgbClr val="31310F"/>
              </a:solidFill>
              <a:latin typeface="Gill Sans MT Condensed" panose="020B0506020104020203" pitchFamily="34" charset="0"/>
            </a:endParaRPr>
          </a:p>
        </p:txBody>
      </p:sp>
      <p:sp>
        <p:nvSpPr>
          <p:cNvPr id="39" name="TextBox 38"/>
          <p:cNvSpPr txBox="1"/>
          <p:nvPr/>
        </p:nvSpPr>
        <p:spPr>
          <a:xfrm>
            <a:off x="5648227" y="5307743"/>
            <a:ext cx="2194560" cy="365760"/>
          </a:xfrm>
          <a:prstGeom prst="rect">
            <a:avLst/>
          </a:prstGeom>
          <a:noFill/>
          <a:ln>
            <a:solidFill>
              <a:srgbClr val="31310F"/>
            </a:solidFill>
          </a:ln>
        </p:spPr>
        <p:txBody>
          <a:bodyPr wrap="square" rtlCol="0">
            <a:spAutoFit/>
          </a:bodyPr>
          <a:lstStyle/>
          <a:p>
            <a:pPr algn="ctr"/>
            <a:r>
              <a:rPr lang="en-US" dirty="0" smtClean="0">
                <a:solidFill>
                  <a:srgbClr val="31310F"/>
                </a:solidFill>
                <a:latin typeface="Gill Sans MT Condensed" panose="020B0506020104020203" pitchFamily="34" charset="0"/>
              </a:rPr>
              <a:t>Rs. 56.699.00</a:t>
            </a:r>
            <a:endParaRPr lang="en-US" dirty="0">
              <a:solidFill>
                <a:srgbClr val="31310F"/>
              </a:solidFill>
              <a:latin typeface="Gill Sans MT Condensed" panose="020B0506020104020203" pitchFamily="34" charset="0"/>
            </a:endParaRPr>
          </a:p>
        </p:txBody>
      </p:sp>
      <p:pic>
        <p:nvPicPr>
          <p:cNvPr id="40" name="Picture 6" descr="Images of Personal 3D Viewer"/>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l="15837" r="16122"/>
          <a:stretch/>
        </p:blipFill>
        <p:spPr bwMode="auto">
          <a:xfrm>
            <a:off x="5802826" y="1710427"/>
            <a:ext cx="1866508" cy="1071309"/>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1000"/>
                                        <p:tgtEl>
                                          <p:spTgt spid="30"/>
                                        </p:tgtEl>
                                      </p:cBhvr>
                                    </p:animEffect>
                                    <p:anim calcmode="lin" valueType="num">
                                      <p:cBhvr>
                                        <p:cTn id="18" dur="1000" fill="hold"/>
                                        <p:tgtEl>
                                          <p:spTgt spid="30"/>
                                        </p:tgtEl>
                                        <p:attrNameLst>
                                          <p:attrName>ppt_x</p:attrName>
                                        </p:attrNameLst>
                                      </p:cBhvr>
                                      <p:tavLst>
                                        <p:tav tm="0">
                                          <p:val>
                                            <p:strVal val="#ppt_x"/>
                                          </p:val>
                                        </p:tav>
                                        <p:tav tm="100000">
                                          <p:val>
                                            <p:strVal val="#ppt_x"/>
                                          </p:val>
                                        </p:tav>
                                      </p:tavLst>
                                    </p:anim>
                                    <p:anim calcmode="lin" valueType="num">
                                      <p:cBhvr>
                                        <p:cTn id="19" dur="1000" fill="hold"/>
                                        <p:tgtEl>
                                          <p:spTgt spid="30"/>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7"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ppt_x</p:attrName>
                                        </p:attrNameLst>
                                      </p:cBhvr>
                                      <p:tavLst>
                                        <p:tav tm="0">
                                          <p:val>
                                            <p:strVal val="#ppt_x"/>
                                          </p:val>
                                        </p:tav>
                                        <p:tav tm="100000">
                                          <p:val>
                                            <p:strVal val="#ppt_x"/>
                                          </p:val>
                                        </p:tav>
                                      </p:tavLst>
                                    </p:anim>
                                    <p:anim calcmode="lin" valueType="num">
                                      <p:cBhvr>
                                        <p:cTn id="43" dur="1000" fill="hold"/>
                                        <p:tgtEl>
                                          <p:spTgt spid="12"/>
                                        </p:tgtEl>
                                        <p:attrNameLst>
                                          <p:attrName>ppt_y</p:attrName>
                                        </p:attrNameLst>
                                      </p:cBhvr>
                                      <p:tavLst>
                                        <p:tav tm="0">
                                          <p:val>
                                            <p:strVal val="#ppt_y-.1"/>
                                          </p:val>
                                        </p:tav>
                                        <p:tav tm="100000">
                                          <p:val>
                                            <p:strVal val="#ppt_y"/>
                                          </p:val>
                                        </p:tav>
                                      </p:tavLst>
                                    </p:anim>
                                  </p:childTnLst>
                                </p:cTn>
                              </p:par>
                              <p:par>
                                <p:cTn id="44" presetID="47" presetClass="entr" presetSubtype="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1000"/>
                                        <p:tgtEl>
                                          <p:spTgt spid="13"/>
                                        </p:tgtEl>
                                      </p:cBhvr>
                                    </p:animEffect>
                                    <p:anim calcmode="lin" valueType="num">
                                      <p:cBhvr>
                                        <p:cTn id="47" dur="1000" fill="hold"/>
                                        <p:tgtEl>
                                          <p:spTgt spid="13"/>
                                        </p:tgtEl>
                                        <p:attrNameLst>
                                          <p:attrName>ppt_x</p:attrName>
                                        </p:attrNameLst>
                                      </p:cBhvr>
                                      <p:tavLst>
                                        <p:tav tm="0">
                                          <p:val>
                                            <p:strVal val="#ppt_x"/>
                                          </p:val>
                                        </p:tav>
                                        <p:tav tm="100000">
                                          <p:val>
                                            <p:strVal val="#ppt_x"/>
                                          </p:val>
                                        </p:tav>
                                      </p:tavLst>
                                    </p:anim>
                                    <p:anim calcmode="lin" valueType="num">
                                      <p:cBhvr>
                                        <p:cTn id="4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7" presetClass="entr" presetSubtype="0"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1000"/>
                                        <p:tgtEl>
                                          <p:spTgt spid="16"/>
                                        </p:tgtEl>
                                      </p:cBhvr>
                                    </p:animEffect>
                                    <p:anim calcmode="lin" valueType="num">
                                      <p:cBhvr>
                                        <p:cTn id="54" dur="1000" fill="hold"/>
                                        <p:tgtEl>
                                          <p:spTgt spid="16"/>
                                        </p:tgtEl>
                                        <p:attrNameLst>
                                          <p:attrName>ppt_x</p:attrName>
                                        </p:attrNameLst>
                                      </p:cBhvr>
                                      <p:tavLst>
                                        <p:tav tm="0">
                                          <p:val>
                                            <p:strVal val="#ppt_x"/>
                                          </p:val>
                                        </p:tav>
                                        <p:tav tm="100000">
                                          <p:val>
                                            <p:strVal val="#ppt_x"/>
                                          </p:val>
                                        </p:tav>
                                      </p:tavLst>
                                    </p:anim>
                                    <p:anim calcmode="lin" valueType="num">
                                      <p:cBhvr>
                                        <p:cTn id="55" dur="1000" fill="hold"/>
                                        <p:tgtEl>
                                          <p:spTgt spid="16"/>
                                        </p:tgtEl>
                                        <p:attrNameLst>
                                          <p:attrName>ppt_y</p:attrName>
                                        </p:attrNameLst>
                                      </p:cBhvr>
                                      <p:tavLst>
                                        <p:tav tm="0">
                                          <p:val>
                                            <p:strVal val="#ppt_y-.1"/>
                                          </p:val>
                                        </p:tav>
                                        <p:tav tm="100000">
                                          <p:val>
                                            <p:strVal val="#ppt_y"/>
                                          </p:val>
                                        </p:tav>
                                      </p:tavLst>
                                    </p:anim>
                                  </p:childTnLst>
                                </p:cTn>
                              </p:par>
                              <p:par>
                                <p:cTn id="56" presetID="47"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1000"/>
                                        <p:tgtEl>
                                          <p:spTgt spid="17"/>
                                        </p:tgtEl>
                                      </p:cBhvr>
                                    </p:animEffect>
                                    <p:anim calcmode="lin" valueType="num">
                                      <p:cBhvr>
                                        <p:cTn id="59" dur="1000" fill="hold"/>
                                        <p:tgtEl>
                                          <p:spTgt spid="17"/>
                                        </p:tgtEl>
                                        <p:attrNameLst>
                                          <p:attrName>ppt_x</p:attrName>
                                        </p:attrNameLst>
                                      </p:cBhvr>
                                      <p:tavLst>
                                        <p:tav tm="0">
                                          <p:val>
                                            <p:strVal val="#ppt_x"/>
                                          </p:val>
                                        </p:tav>
                                        <p:tav tm="100000">
                                          <p:val>
                                            <p:strVal val="#ppt_x"/>
                                          </p:val>
                                        </p:tav>
                                      </p:tavLst>
                                    </p:anim>
                                    <p:anim calcmode="lin" valueType="num">
                                      <p:cBhvr>
                                        <p:cTn id="6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7"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fade">
                                      <p:cBhvr>
                                        <p:cTn id="65" dur="1000"/>
                                        <p:tgtEl>
                                          <p:spTgt spid="19"/>
                                        </p:tgtEl>
                                      </p:cBhvr>
                                    </p:animEffect>
                                    <p:anim calcmode="lin" valueType="num">
                                      <p:cBhvr>
                                        <p:cTn id="66" dur="1000" fill="hold"/>
                                        <p:tgtEl>
                                          <p:spTgt spid="19"/>
                                        </p:tgtEl>
                                        <p:attrNameLst>
                                          <p:attrName>ppt_x</p:attrName>
                                        </p:attrNameLst>
                                      </p:cBhvr>
                                      <p:tavLst>
                                        <p:tav tm="0">
                                          <p:val>
                                            <p:strVal val="#ppt_x"/>
                                          </p:val>
                                        </p:tav>
                                        <p:tav tm="100000">
                                          <p:val>
                                            <p:strVal val="#ppt_x"/>
                                          </p:val>
                                        </p:tav>
                                      </p:tavLst>
                                    </p:anim>
                                    <p:anim calcmode="lin" valueType="num">
                                      <p:cBhvr>
                                        <p:cTn id="67" dur="1000" fill="hold"/>
                                        <p:tgtEl>
                                          <p:spTgt spid="19"/>
                                        </p:tgtEl>
                                        <p:attrNameLst>
                                          <p:attrName>ppt_y</p:attrName>
                                        </p:attrNameLst>
                                      </p:cBhvr>
                                      <p:tavLst>
                                        <p:tav tm="0">
                                          <p:val>
                                            <p:strVal val="#ppt_y-.1"/>
                                          </p:val>
                                        </p:tav>
                                        <p:tav tm="100000">
                                          <p:val>
                                            <p:strVal val="#ppt_y"/>
                                          </p:val>
                                        </p:tav>
                                      </p:tavLst>
                                    </p:anim>
                                  </p:childTnLst>
                                </p:cTn>
                              </p:par>
                              <p:par>
                                <p:cTn id="68" presetID="47" presetClass="entr" presetSubtype="0" fill="hold" grpId="0"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1000"/>
                                        <p:tgtEl>
                                          <p:spTgt spid="20"/>
                                        </p:tgtEl>
                                      </p:cBhvr>
                                    </p:animEffect>
                                    <p:anim calcmode="lin" valueType="num">
                                      <p:cBhvr>
                                        <p:cTn id="71" dur="1000" fill="hold"/>
                                        <p:tgtEl>
                                          <p:spTgt spid="20"/>
                                        </p:tgtEl>
                                        <p:attrNameLst>
                                          <p:attrName>ppt_x</p:attrName>
                                        </p:attrNameLst>
                                      </p:cBhvr>
                                      <p:tavLst>
                                        <p:tav tm="0">
                                          <p:val>
                                            <p:strVal val="#ppt_x"/>
                                          </p:val>
                                        </p:tav>
                                        <p:tav tm="100000">
                                          <p:val>
                                            <p:strVal val="#ppt_x"/>
                                          </p:val>
                                        </p:tav>
                                      </p:tavLst>
                                    </p:anim>
                                    <p:anim calcmode="lin" valueType="num">
                                      <p:cBhvr>
                                        <p:cTn id="72"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7" presetClass="entr" presetSubtype="0" fill="hold" grpId="0" nodeType="click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fade">
                                      <p:cBhvr>
                                        <p:cTn id="77" dur="1000"/>
                                        <p:tgtEl>
                                          <p:spTgt spid="22"/>
                                        </p:tgtEl>
                                      </p:cBhvr>
                                    </p:animEffect>
                                    <p:anim calcmode="lin" valueType="num">
                                      <p:cBhvr>
                                        <p:cTn id="78" dur="1000" fill="hold"/>
                                        <p:tgtEl>
                                          <p:spTgt spid="22"/>
                                        </p:tgtEl>
                                        <p:attrNameLst>
                                          <p:attrName>ppt_x</p:attrName>
                                        </p:attrNameLst>
                                      </p:cBhvr>
                                      <p:tavLst>
                                        <p:tav tm="0">
                                          <p:val>
                                            <p:strVal val="#ppt_x"/>
                                          </p:val>
                                        </p:tav>
                                        <p:tav tm="100000">
                                          <p:val>
                                            <p:strVal val="#ppt_x"/>
                                          </p:val>
                                        </p:tav>
                                      </p:tavLst>
                                    </p:anim>
                                    <p:anim calcmode="lin" valueType="num">
                                      <p:cBhvr>
                                        <p:cTn id="79" dur="1000" fill="hold"/>
                                        <p:tgtEl>
                                          <p:spTgt spid="22"/>
                                        </p:tgtEl>
                                        <p:attrNameLst>
                                          <p:attrName>ppt_y</p:attrName>
                                        </p:attrNameLst>
                                      </p:cBhvr>
                                      <p:tavLst>
                                        <p:tav tm="0">
                                          <p:val>
                                            <p:strVal val="#ppt_y-.1"/>
                                          </p:val>
                                        </p:tav>
                                        <p:tav tm="100000">
                                          <p:val>
                                            <p:strVal val="#ppt_y"/>
                                          </p:val>
                                        </p:tav>
                                      </p:tavLst>
                                    </p:anim>
                                  </p:childTnLst>
                                </p:cTn>
                              </p:par>
                              <p:par>
                                <p:cTn id="80" presetID="47" presetClass="entr" presetSubtype="0" fill="hold" grpId="0" nodeType="with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fade">
                                      <p:cBhvr>
                                        <p:cTn id="82" dur="1000"/>
                                        <p:tgtEl>
                                          <p:spTgt spid="23"/>
                                        </p:tgtEl>
                                      </p:cBhvr>
                                    </p:animEffect>
                                    <p:anim calcmode="lin" valueType="num">
                                      <p:cBhvr>
                                        <p:cTn id="83" dur="1000" fill="hold"/>
                                        <p:tgtEl>
                                          <p:spTgt spid="23"/>
                                        </p:tgtEl>
                                        <p:attrNameLst>
                                          <p:attrName>ppt_x</p:attrName>
                                        </p:attrNameLst>
                                      </p:cBhvr>
                                      <p:tavLst>
                                        <p:tav tm="0">
                                          <p:val>
                                            <p:strVal val="#ppt_x"/>
                                          </p:val>
                                        </p:tav>
                                        <p:tav tm="100000">
                                          <p:val>
                                            <p:strVal val="#ppt_x"/>
                                          </p:val>
                                        </p:tav>
                                      </p:tavLst>
                                    </p:anim>
                                    <p:anim calcmode="lin" valueType="num">
                                      <p:cBhvr>
                                        <p:cTn id="8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7" presetClass="entr" presetSubtype="0" fill="hold" grpId="0" nodeType="click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1000"/>
                                        <p:tgtEl>
                                          <p:spTgt spid="25"/>
                                        </p:tgtEl>
                                      </p:cBhvr>
                                    </p:animEffect>
                                    <p:anim calcmode="lin" valueType="num">
                                      <p:cBhvr>
                                        <p:cTn id="90" dur="1000" fill="hold"/>
                                        <p:tgtEl>
                                          <p:spTgt spid="25"/>
                                        </p:tgtEl>
                                        <p:attrNameLst>
                                          <p:attrName>ppt_x</p:attrName>
                                        </p:attrNameLst>
                                      </p:cBhvr>
                                      <p:tavLst>
                                        <p:tav tm="0">
                                          <p:val>
                                            <p:strVal val="#ppt_x"/>
                                          </p:val>
                                        </p:tav>
                                        <p:tav tm="100000">
                                          <p:val>
                                            <p:strVal val="#ppt_x"/>
                                          </p:val>
                                        </p:tav>
                                      </p:tavLst>
                                    </p:anim>
                                    <p:anim calcmode="lin" valueType="num">
                                      <p:cBhvr>
                                        <p:cTn id="91" dur="1000" fill="hold"/>
                                        <p:tgtEl>
                                          <p:spTgt spid="25"/>
                                        </p:tgtEl>
                                        <p:attrNameLst>
                                          <p:attrName>ppt_y</p:attrName>
                                        </p:attrNameLst>
                                      </p:cBhvr>
                                      <p:tavLst>
                                        <p:tav tm="0">
                                          <p:val>
                                            <p:strVal val="#ppt_y-.1"/>
                                          </p:val>
                                        </p:tav>
                                        <p:tav tm="100000">
                                          <p:val>
                                            <p:strVal val="#ppt_y"/>
                                          </p:val>
                                        </p:tav>
                                      </p:tavLst>
                                    </p:anim>
                                  </p:childTnLst>
                                </p:cTn>
                              </p:par>
                              <p:par>
                                <p:cTn id="92" presetID="47" presetClass="entr" presetSubtype="0" fill="hold" grpId="0" nodeType="withEffect">
                                  <p:stCondLst>
                                    <p:cond delay="0"/>
                                  </p:stCondLst>
                                  <p:childTnLst>
                                    <p:set>
                                      <p:cBhvr>
                                        <p:cTn id="93" dur="1" fill="hold">
                                          <p:stCondLst>
                                            <p:cond delay="0"/>
                                          </p:stCondLst>
                                        </p:cTn>
                                        <p:tgtEl>
                                          <p:spTgt spid="26"/>
                                        </p:tgtEl>
                                        <p:attrNameLst>
                                          <p:attrName>style.visibility</p:attrName>
                                        </p:attrNameLst>
                                      </p:cBhvr>
                                      <p:to>
                                        <p:strVal val="visible"/>
                                      </p:to>
                                    </p:set>
                                    <p:animEffect transition="in" filter="fade">
                                      <p:cBhvr>
                                        <p:cTn id="94" dur="1000"/>
                                        <p:tgtEl>
                                          <p:spTgt spid="26"/>
                                        </p:tgtEl>
                                      </p:cBhvr>
                                    </p:animEffect>
                                    <p:anim calcmode="lin" valueType="num">
                                      <p:cBhvr>
                                        <p:cTn id="95" dur="1000" fill="hold"/>
                                        <p:tgtEl>
                                          <p:spTgt spid="26"/>
                                        </p:tgtEl>
                                        <p:attrNameLst>
                                          <p:attrName>ppt_x</p:attrName>
                                        </p:attrNameLst>
                                      </p:cBhvr>
                                      <p:tavLst>
                                        <p:tav tm="0">
                                          <p:val>
                                            <p:strVal val="#ppt_x"/>
                                          </p:val>
                                        </p:tav>
                                        <p:tav tm="100000">
                                          <p:val>
                                            <p:strVal val="#ppt_x"/>
                                          </p:val>
                                        </p:tav>
                                      </p:tavLst>
                                    </p:anim>
                                    <p:anim calcmode="lin" valueType="num">
                                      <p:cBhvr>
                                        <p:cTn id="96" dur="1000" fill="hold"/>
                                        <p:tgtEl>
                                          <p:spTgt spid="26"/>
                                        </p:tgtEl>
                                        <p:attrNameLst>
                                          <p:attrName>ppt_y</p:attrName>
                                        </p:attrNameLst>
                                      </p:cBhvr>
                                      <p:tavLst>
                                        <p:tav tm="0">
                                          <p:val>
                                            <p:strVal val="#ppt_y-.1"/>
                                          </p:val>
                                        </p:tav>
                                        <p:tav tm="100000">
                                          <p:val>
                                            <p:strVal val="#ppt_y"/>
                                          </p:val>
                                        </p:tav>
                                      </p:tavLst>
                                    </p:anim>
                                  </p:childTnLst>
                                </p:cTn>
                              </p:par>
                              <p:par>
                                <p:cTn id="97" presetID="42" presetClass="entr" presetSubtype="0" fill="hold" nodeType="withEffect">
                                  <p:stCondLst>
                                    <p:cond delay="0"/>
                                  </p:stCondLst>
                                  <p:childTnLst>
                                    <p:set>
                                      <p:cBhvr>
                                        <p:cTn id="98" dur="1" fill="hold">
                                          <p:stCondLst>
                                            <p:cond delay="0"/>
                                          </p:stCondLst>
                                        </p:cTn>
                                        <p:tgtEl>
                                          <p:spTgt spid="40"/>
                                        </p:tgtEl>
                                        <p:attrNameLst>
                                          <p:attrName>style.visibility</p:attrName>
                                        </p:attrNameLst>
                                      </p:cBhvr>
                                      <p:to>
                                        <p:strVal val="visible"/>
                                      </p:to>
                                    </p:set>
                                    <p:animEffect transition="in" filter="fade">
                                      <p:cBhvr>
                                        <p:cTn id="99" dur="1000"/>
                                        <p:tgtEl>
                                          <p:spTgt spid="40"/>
                                        </p:tgtEl>
                                      </p:cBhvr>
                                    </p:animEffect>
                                    <p:anim calcmode="lin" valueType="num">
                                      <p:cBhvr>
                                        <p:cTn id="100" dur="1000" fill="hold"/>
                                        <p:tgtEl>
                                          <p:spTgt spid="40"/>
                                        </p:tgtEl>
                                        <p:attrNameLst>
                                          <p:attrName>ppt_x</p:attrName>
                                        </p:attrNameLst>
                                      </p:cBhvr>
                                      <p:tavLst>
                                        <p:tav tm="0">
                                          <p:val>
                                            <p:strVal val="#ppt_x"/>
                                          </p:val>
                                        </p:tav>
                                        <p:tav tm="100000">
                                          <p:val>
                                            <p:strVal val="#ppt_x"/>
                                          </p:val>
                                        </p:tav>
                                      </p:tavLst>
                                    </p:anim>
                                    <p:anim calcmode="lin" valueType="num">
                                      <p:cBhvr>
                                        <p:cTn id="101" dur="1000" fill="hold"/>
                                        <p:tgtEl>
                                          <p:spTgt spid="40"/>
                                        </p:tgtEl>
                                        <p:attrNameLst>
                                          <p:attrName>ppt_y</p:attrName>
                                        </p:attrNameLst>
                                      </p:cBhvr>
                                      <p:tavLst>
                                        <p:tav tm="0">
                                          <p:val>
                                            <p:strVal val="#ppt_y+.1"/>
                                          </p:val>
                                        </p:tav>
                                        <p:tav tm="100000">
                                          <p:val>
                                            <p:strVal val="#ppt_y"/>
                                          </p:val>
                                        </p:tav>
                                      </p:tavLst>
                                    </p:anim>
                                  </p:childTnLst>
                                </p:cTn>
                              </p:par>
                              <p:par>
                                <p:cTn id="102" presetID="47" presetClass="entr" presetSubtype="0" fill="hold" grpId="0" nodeType="withEffect">
                                  <p:stCondLst>
                                    <p:cond delay="0"/>
                                  </p:stCondLst>
                                  <p:childTnLst>
                                    <p:set>
                                      <p:cBhvr>
                                        <p:cTn id="103" dur="1" fill="hold">
                                          <p:stCondLst>
                                            <p:cond delay="0"/>
                                          </p:stCondLst>
                                        </p:cTn>
                                        <p:tgtEl>
                                          <p:spTgt spid="33"/>
                                        </p:tgtEl>
                                        <p:attrNameLst>
                                          <p:attrName>style.visibility</p:attrName>
                                        </p:attrNameLst>
                                      </p:cBhvr>
                                      <p:to>
                                        <p:strVal val="visible"/>
                                      </p:to>
                                    </p:set>
                                    <p:animEffect transition="in" filter="fade">
                                      <p:cBhvr>
                                        <p:cTn id="104" dur="1000"/>
                                        <p:tgtEl>
                                          <p:spTgt spid="33"/>
                                        </p:tgtEl>
                                      </p:cBhvr>
                                    </p:animEffect>
                                    <p:anim calcmode="lin" valueType="num">
                                      <p:cBhvr>
                                        <p:cTn id="105" dur="1000" fill="hold"/>
                                        <p:tgtEl>
                                          <p:spTgt spid="33"/>
                                        </p:tgtEl>
                                        <p:attrNameLst>
                                          <p:attrName>ppt_x</p:attrName>
                                        </p:attrNameLst>
                                      </p:cBhvr>
                                      <p:tavLst>
                                        <p:tav tm="0">
                                          <p:val>
                                            <p:strVal val="#ppt_x"/>
                                          </p:val>
                                        </p:tav>
                                        <p:tav tm="100000">
                                          <p:val>
                                            <p:strVal val="#ppt_x"/>
                                          </p:val>
                                        </p:tav>
                                      </p:tavLst>
                                    </p:anim>
                                    <p:anim calcmode="lin" valueType="num">
                                      <p:cBhvr>
                                        <p:cTn id="106" dur="1000" fill="hold"/>
                                        <p:tgtEl>
                                          <p:spTgt spid="33"/>
                                        </p:tgtEl>
                                        <p:attrNameLst>
                                          <p:attrName>ppt_y</p:attrName>
                                        </p:attrNameLst>
                                      </p:cBhvr>
                                      <p:tavLst>
                                        <p:tav tm="0">
                                          <p:val>
                                            <p:strVal val="#ppt_y-.1"/>
                                          </p:val>
                                        </p:tav>
                                        <p:tav tm="100000">
                                          <p:val>
                                            <p:strVal val="#ppt_y"/>
                                          </p:val>
                                        </p:tav>
                                      </p:tavLst>
                                    </p:anim>
                                  </p:childTnLst>
                                </p:cTn>
                              </p:par>
                              <p:par>
                                <p:cTn id="107" presetID="47" presetClass="entr" presetSubtype="0" fill="hold" grpId="0" nodeType="withEffect">
                                  <p:stCondLst>
                                    <p:cond delay="0"/>
                                  </p:stCondLst>
                                  <p:childTnLst>
                                    <p:set>
                                      <p:cBhvr>
                                        <p:cTn id="108" dur="1" fill="hold">
                                          <p:stCondLst>
                                            <p:cond delay="0"/>
                                          </p:stCondLst>
                                        </p:cTn>
                                        <p:tgtEl>
                                          <p:spTgt spid="34"/>
                                        </p:tgtEl>
                                        <p:attrNameLst>
                                          <p:attrName>style.visibility</p:attrName>
                                        </p:attrNameLst>
                                      </p:cBhvr>
                                      <p:to>
                                        <p:strVal val="visible"/>
                                      </p:to>
                                    </p:set>
                                    <p:animEffect transition="in" filter="fade">
                                      <p:cBhvr>
                                        <p:cTn id="109" dur="1000"/>
                                        <p:tgtEl>
                                          <p:spTgt spid="34"/>
                                        </p:tgtEl>
                                      </p:cBhvr>
                                    </p:animEffect>
                                    <p:anim calcmode="lin" valueType="num">
                                      <p:cBhvr>
                                        <p:cTn id="110" dur="1000" fill="hold"/>
                                        <p:tgtEl>
                                          <p:spTgt spid="34"/>
                                        </p:tgtEl>
                                        <p:attrNameLst>
                                          <p:attrName>ppt_x</p:attrName>
                                        </p:attrNameLst>
                                      </p:cBhvr>
                                      <p:tavLst>
                                        <p:tav tm="0">
                                          <p:val>
                                            <p:strVal val="#ppt_x"/>
                                          </p:val>
                                        </p:tav>
                                        <p:tav tm="100000">
                                          <p:val>
                                            <p:strVal val="#ppt_x"/>
                                          </p:val>
                                        </p:tav>
                                      </p:tavLst>
                                    </p:anim>
                                    <p:anim calcmode="lin" valueType="num">
                                      <p:cBhvr>
                                        <p:cTn id="111" dur="1000" fill="hold"/>
                                        <p:tgtEl>
                                          <p:spTgt spid="34"/>
                                        </p:tgtEl>
                                        <p:attrNameLst>
                                          <p:attrName>ppt_y</p:attrName>
                                        </p:attrNameLst>
                                      </p:cBhvr>
                                      <p:tavLst>
                                        <p:tav tm="0">
                                          <p:val>
                                            <p:strVal val="#ppt_y-.1"/>
                                          </p:val>
                                        </p:tav>
                                        <p:tav tm="100000">
                                          <p:val>
                                            <p:strVal val="#ppt_y"/>
                                          </p:val>
                                        </p:tav>
                                      </p:tavLst>
                                    </p:anim>
                                  </p:childTnLst>
                                </p:cTn>
                              </p:par>
                              <p:par>
                                <p:cTn id="112" presetID="47" presetClass="entr" presetSubtype="0" fill="hold" grpId="0" nodeType="withEffect">
                                  <p:stCondLst>
                                    <p:cond delay="0"/>
                                  </p:stCondLst>
                                  <p:childTnLst>
                                    <p:set>
                                      <p:cBhvr>
                                        <p:cTn id="113" dur="1" fill="hold">
                                          <p:stCondLst>
                                            <p:cond delay="0"/>
                                          </p:stCondLst>
                                        </p:cTn>
                                        <p:tgtEl>
                                          <p:spTgt spid="35"/>
                                        </p:tgtEl>
                                        <p:attrNameLst>
                                          <p:attrName>style.visibility</p:attrName>
                                        </p:attrNameLst>
                                      </p:cBhvr>
                                      <p:to>
                                        <p:strVal val="visible"/>
                                      </p:to>
                                    </p:set>
                                    <p:animEffect transition="in" filter="fade">
                                      <p:cBhvr>
                                        <p:cTn id="114" dur="1000"/>
                                        <p:tgtEl>
                                          <p:spTgt spid="35"/>
                                        </p:tgtEl>
                                      </p:cBhvr>
                                    </p:animEffect>
                                    <p:anim calcmode="lin" valueType="num">
                                      <p:cBhvr>
                                        <p:cTn id="115" dur="1000" fill="hold"/>
                                        <p:tgtEl>
                                          <p:spTgt spid="35"/>
                                        </p:tgtEl>
                                        <p:attrNameLst>
                                          <p:attrName>ppt_x</p:attrName>
                                        </p:attrNameLst>
                                      </p:cBhvr>
                                      <p:tavLst>
                                        <p:tav tm="0">
                                          <p:val>
                                            <p:strVal val="#ppt_x"/>
                                          </p:val>
                                        </p:tav>
                                        <p:tav tm="100000">
                                          <p:val>
                                            <p:strVal val="#ppt_x"/>
                                          </p:val>
                                        </p:tav>
                                      </p:tavLst>
                                    </p:anim>
                                    <p:anim calcmode="lin" valueType="num">
                                      <p:cBhvr>
                                        <p:cTn id="116" dur="1000" fill="hold"/>
                                        <p:tgtEl>
                                          <p:spTgt spid="35"/>
                                        </p:tgtEl>
                                        <p:attrNameLst>
                                          <p:attrName>ppt_y</p:attrName>
                                        </p:attrNameLst>
                                      </p:cBhvr>
                                      <p:tavLst>
                                        <p:tav tm="0">
                                          <p:val>
                                            <p:strVal val="#ppt_y-.1"/>
                                          </p:val>
                                        </p:tav>
                                        <p:tav tm="100000">
                                          <p:val>
                                            <p:strVal val="#ppt_y"/>
                                          </p:val>
                                        </p:tav>
                                      </p:tavLst>
                                    </p:anim>
                                  </p:childTnLst>
                                </p:cTn>
                              </p:par>
                              <p:par>
                                <p:cTn id="117" presetID="47" presetClass="entr" presetSubtype="0" fill="hold" grpId="0" nodeType="withEffect">
                                  <p:stCondLst>
                                    <p:cond delay="0"/>
                                  </p:stCondLst>
                                  <p:childTnLst>
                                    <p:set>
                                      <p:cBhvr>
                                        <p:cTn id="118" dur="1" fill="hold">
                                          <p:stCondLst>
                                            <p:cond delay="0"/>
                                          </p:stCondLst>
                                        </p:cTn>
                                        <p:tgtEl>
                                          <p:spTgt spid="36"/>
                                        </p:tgtEl>
                                        <p:attrNameLst>
                                          <p:attrName>style.visibility</p:attrName>
                                        </p:attrNameLst>
                                      </p:cBhvr>
                                      <p:to>
                                        <p:strVal val="visible"/>
                                      </p:to>
                                    </p:set>
                                    <p:animEffect transition="in" filter="fade">
                                      <p:cBhvr>
                                        <p:cTn id="119" dur="1000"/>
                                        <p:tgtEl>
                                          <p:spTgt spid="36"/>
                                        </p:tgtEl>
                                      </p:cBhvr>
                                    </p:animEffect>
                                    <p:anim calcmode="lin" valueType="num">
                                      <p:cBhvr>
                                        <p:cTn id="120" dur="1000" fill="hold"/>
                                        <p:tgtEl>
                                          <p:spTgt spid="36"/>
                                        </p:tgtEl>
                                        <p:attrNameLst>
                                          <p:attrName>ppt_x</p:attrName>
                                        </p:attrNameLst>
                                      </p:cBhvr>
                                      <p:tavLst>
                                        <p:tav tm="0">
                                          <p:val>
                                            <p:strVal val="#ppt_x"/>
                                          </p:val>
                                        </p:tav>
                                        <p:tav tm="100000">
                                          <p:val>
                                            <p:strVal val="#ppt_x"/>
                                          </p:val>
                                        </p:tav>
                                      </p:tavLst>
                                    </p:anim>
                                    <p:anim calcmode="lin" valueType="num">
                                      <p:cBhvr>
                                        <p:cTn id="121" dur="1000" fill="hold"/>
                                        <p:tgtEl>
                                          <p:spTgt spid="36"/>
                                        </p:tgtEl>
                                        <p:attrNameLst>
                                          <p:attrName>ppt_y</p:attrName>
                                        </p:attrNameLst>
                                      </p:cBhvr>
                                      <p:tavLst>
                                        <p:tav tm="0">
                                          <p:val>
                                            <p:strVal val="#ppt_y-.1"/>
                                          </p:val>
                                        </p:tav>
                                        <p:tav tm="100000">
                                          <p:val>
                                            <p:strVal val="#ppt_y"/>
                                          </p:val>
                                        </p:tav>
                                      </p:tavLst>
                                    </p:anim>
                                  </p:childTnLst>
                                </p:cTn>
                              </p:par>
                              <p:par>
                                <p:cTn id="122" presetID="47" presetClass="entr" presetSubtype="0" fill="hold" grpId="0" nodeType="withEffect">
                                  <p:stCondLst>
                                    <p:cond delay="0"/>
                                  </p:stCondLst>
                                  <p:childTnLst>
                                    <p:set>
                                      <p:cBhvr>
                                        <p:cTn id="123" dur="1" fill="hold">
                                          <p:stCondLst>
                                            <p:cond delay="0"/>
                                          </p:stCondLst>
                                        </p:cTn>
                                        <p:tgtEl>
                                          <p:spTgt spid="37"/>
                                        </p:tgtEl>
                                        <p:attrNameLst>
                                          <p:attrName>style.visibility</p:attrName>
                                        </p:attrNameLst>
                                      </p:cBhvr>
                                      <p:to>
                                        <p:strVal val="visible"/>
                                      </p:to>
                                    </p:set>
                                    <p:animEffect transition="in" filter="fade">
                                      <p:cBhvr>
                                        <p:cTn id="124" dur="1000"/>
                                        <p:tgtEl>
                                          <p:spTgt spid="37"/>
                                        </p:tgtEl>
                                      </p:cBhvr>
                                    </p:animEffect>
                                    <p:anim calcmode="lin" valueType="num">
                                      <p:cBhvr>
                                        <p:cTn id="125" dur="1000" fill="hold"/>
                                        <p:tgtEl>
                                          <p:spTgt spid="37"/>
                                        </p:tgtEl>
                                        <p:attrNameLst>
                                          <p:attrName>ppt_x</p:attrName>
                                        </p:attrNameLst>
                                      </p:cBhvr>
                                      <p:tavLst>
                                        <p:tav tm="0">
                                          <p:val>
                                            <p:strVal val="#ppt_x"/>
                                          </p:val>
                                        </p:tav>
                                        <p:tav tm="100000">
                                          <p:val>
                                            <p:strVal val="#ppt_x"/>
                                          </p:val>
                                        </p:tav>
                                      </p:tavLst>
                                    </p:anim>
                                    <p:anim calcmode="lin" valueType="num">
                                      <p:cBhvr>
                                        <p:cTn id="126" dur="1000" fill="hold"/>
                                        <p:tgtEl>
                                          <p:spTgt spid="37"/>
                                        </p:tgtEl>
                                        <p:attrNameLst>
                                          <p:attrName>ppt_y</p:attrName>
                                        </p:attrNameLst>
                                      </p:cBhvr>
                                      <p:tavLst>
                                        <p:tav tm="0">
                                          <p:val>
                                            <p:strVal val="#ppt_y-.1"/>
                                          </p:val>
                                        </p:tav>
                                        <p:tav tm="100000">
                                          <p:val>
                                            <p:strVal val="#ppt_y"/>
                                          </p:val>
                                        </p:tav>
                                      </p:tavLst>
                                    </p:anim>
                                  </p:childTnLst>
                                </p:cTn>
                              </p:par>
                              <p:par>
                                <p:cTn id="127" presetID="47" presetClass="entr" presetSubtype="0" fill="hold" grpId="0" nodeType="withEffect">
                                  <p:stCondLst>
                                    <p:cond delay="0"/>
                                  </p:stCondLst>
                                  <p:childTnLst>
                                    <p:set>
                                      <p:cBhvr>
                                        <p:cTn id="128" dur="1" fill="hold">
                                          <p:stCondLst>
                                            <p:cond delay="0"/>
                                          </p:stCondLst>
                                        </p:cTn>
                                        <p:tgtEl>
                                          <p:spTgt spid="38"/>
                                        </p:tgtEl>
                                        <p:attrNameLst>
                                          <p:attrName>style.visibility</p:attrName>
                                        </p:attrNameLst>
                                      </p:cBhvr>
                                      <p:to>
                                        <p:strVal val="visible"/>
                                      </p:to>
                                    </p:set>
                                    <p:animEffect transition="in" filter="fade">
                                      <p:cBhvr>
                                        <p:cTn id="129" dur="1000"/>
                                        <p:tgtEl>
                                          <p:spTgt spid="38"/>
                                        </p:tgtEl>
                                      </p:cBhvr>
                                    </p:animEffect>
                                    <p:anim calcmode="lin" valueType="num">
                                      <p:cBhvr>
                                        <p:cTn id="130" dur="1000" fill="hold"/>
                                        <p:tgtEl>
                                          <p:spTgt spid="38"/>
                                        </p:tgtEl>
                                        <p:attrNameLst>
                                          <p:attrName>ppt_x</p:attrName>
                                        </p:attrNameLst>
                                      </p:cBhvr>
                                      <p:tavLst>
                                        <p:tav tm="0">
                                          <p:val>
                                            <p:strVal val="#ppt_x"/>
                                          </p:val>
                                        </p:tav>
                                        <p:tav tm="100000">
                                          <p:val>
                                            <p:strVal val="#ppt_x"/>
                                          </p:val>
                                        </p:tav>
                                      </p:tavLst>
                                    </p:anim>
                                    <p:anim calcmode="lin" valueType="num">
                                      <p:cBhvr>
                                        <p:cTn id="131" dur="1000" fill="hold"/>
                                        <p:tgtEl>
                                          <p:spTgt spid="38"/>
                                        </p:tgtEl>
                                        <p:attrNameLst>
                                          <p:attrName>ppt_y</p:attrName>
                                        </p:attrNameLst>
                                      </p:cBhvr>
                                      <p:tavLst>
                                        <p:tav tm="0">
                                          <p:val>
                                            <p:strVal val="#ppt_y-.1"/>
                                          </p:val>
                                        </p:tav>
                                        <p:tav tm="100000">
                                          <p:val>
                                            <p:strVal val="#ppt_y"/>
                                          </p:val>
                                        </p:tav>
                                      </p:tavLst>
                                    </p:anim>
                                  </p:childTnLst>
                                </p:cTn>
                              </p:par>
                              <p:par>
                                <p:cTn id="132" presetID="47" presetClass="entr" presetSubtype="0" fill="hold" grpId="0" nodeType="withEffect">
                                  <p:stCondLst>
                                    <p:cond delay="0"/>
                                  </p:stCondLst>
                                  <p:childTnLst>
                                    <p:set>
                                      <p:cBhvr>
                                        <p:cTn id="133" dur="1" fill="hold">
                                          <p:stCondLst>
                                            <p:cond delay="0"/>
                                          </p:stCondLst>
                                        </p:cTn>
                                        <p:tgtEl>
                                          <p:spTgt spid="39"/>
                                        </p:tgtEl>
                                        <p:attrNameLst>
                                          <p:attrName>style.visibility</p:attrName>
                                        </p:attrNameLst>
                                      </p:cBhvr>
                                      <p:to>
                                        <p:strVal val="visible"/>
                                      </p:to>
                                    </p:set>
                                    <p:animEffect transition="in" filter="fade">
                                      <p:cBhvr>
                                        <p:cTn id="134" dur="1000"/>
                                        <p:tgtEl>
                                          <p:spTgt spid="39"/>
                                        </p:tgtEl>
                                      </p:cBhvr>
                                    </p:animEffect>
                                    <p:anim calcmode="lin" valueType="num">
                                      <p:cBhvr>
                                        <p:cTn id="135" dur="1000" fill="hold"/>
                                        <p:tgtEl>
                                          <p:spTgt spid="39"/>
                                        </p:tgtEl>
                                        <p:attrNameLst>
                                          <p:attrName>ppt_x</p:attrName>
                                        </p:attrNameLst>
                                      </p:cBhvr>
                                      <p:tavLst>
                                        <p:tav tm="0">
                                          <p:val>
                                            <p:strVal val="#ppt_x"/>
                                          </p:val>
                                        </p:tav>
                                        <p:tav tm="100000">
                                          <p:val>
                                            <p:strVal val="#ppt_x"/>
                                          </p:val>
                                        </p:tav>
                                      </p:tavLst>
                                    </p:anim>
                                    <p:anim calcmode="lin" valueType="num">
                                      <p:cBhvr>
                                        <p:cTn id="136"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animBg="1"/>
      <p:bldP spid="12" grpId="0" animBg="1"/>
      <p:bldP spid="13" grpId="0" animBg="1"/>
      <p:bldP spid="16" grpId="0" animBg="1"/>
      <p:bldP spid="17" grpId="0" animBg="1"/>
      <p:bldP spid="19" grpId="0" animBg="1"/>
      <p:bldP spid="20" grpId="0" animBg="1"/>
      <p:bldP spid="22" grpId="0" animBg="1"/>
      <p:bldP spid="23" grpId="0" animBg="1"/>
      <p:bldP spid="25" grpId="0" animBg="1"/>
      <p:bldP spid="26" grpId="0" animBg="1"/>
      <p:bldP spid="33" grpId="0" animBg="1"/>
      <p:bldP spid="34" grpId="0" animBg="1"/>
      <p:bldP spid="35" grpId="0" animBg="1"/>
      <p:bldP spid="36" grpId="0" animBg="1"/>
      <p:bldP spid="37" grpId="0" animBg="1"/>
      <p:bldP spid="38" grpId="0" animBg="1"/>
      <p:bldP spid="3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E:\technical seminar\GCVR\photocat.jpg"/>
          <p:cNvPicPr>
            <a:picLocks noChangeAspect="1" noChangeArrowheads="1"/>
          </p:cNvPicPr>
          <p:nvPr/>
        </p:nvPicPr>
        <p:blipFill>
          <a:blip r:embed="rId2" cstate="print"/>
          <a:srcRect/>
          <a:stretch>
            <a:fillRect/>
          </a:stretch>
        </p:blipFill>
        <p:spPr bwMode="auto">
          <a:xfrm>
            <a:off x="0" y="914400"/>
            <a:ext cx="3790163" cy="2133600"/>
          </a:xfrm>
          <a:prstGeom prst="rect">
            <a:avLst/>
          </a:prstGeom>
          <a:noFill/>
        </p:spPr>
      </p:pic>
      <p:pic>
        <p:nvPicPr>
          <p:cNvPr id="8" name="Picture 2" descr="E:\technical seminar\GCVR\sony-HMZ-T3Q-vr-white-background.jpg"/>
          <p:cNvPicPr>
            <a:picLocks noChangeAspect="1" noChangeArrowheads="1"/>
          </p:cNvPicPr>
          <p:nvPr/>
        </p:nvPicPr>
        <p:blipFill>
          <a:blip r:embed="rId3"/>
          <a:srcRect/>
          <a:stretch>
            <a:fillRect/>
          </a:stretch>
        </p:blipFill>
        <p:spPr bwMode="auto">
          <a:xfrm>
            <a:off x="4648200" y="914400"/>
            <a:ext cx="3352800" cy="2211917"/>
          </a:xfrm>
          <a:prstGeom prst="rect">
            <a:avLst/>
          </a:prstGeom>
          <a:noFill/>
        </p:spPr>
      </p:pic>
      <p:sp>
        <p:nvSpPr>
          <p:cNvPr id="10" name="Content Placeholder 9"/>
          <p:cNvSpPr>
            <a:spLocks noGrp="1"/>
          </p:cNvSpPr>
          <p:nvPr>
            <p:ph idx="1"/>
          </p:nvPr>
        </p:nvSpPr>
        <p:spPr>
          <a:xfrm>
            <a:off x="0" y="304800"/>
            <a:ext cx="7924800" cy="6553200"/>
          </a:xfrm>
        </p:spPr>
        <p:txBody>
          <a:bodyPr>
            <a:normAutofit/>
          </a:bodyPr>
          <a:lstStyle/>
          <a:p>
            <a:pPr algn="ctr">
              <a:buNone/>
            </a:pPr>
            <a:r>
              <a:rPr lang="en-US" sz="2400" b="1" dirty="0" smtClean="0"/>
              <a:t>Virtual Reality Head Mounted Displays</a:t>
            </a:r>
          </a:p>
          <a:p>
            <a:pPr algn="ctr">
              <a:buNone/>
            </a:pPr>
            <a:endParaRPr lang="en-US" sz="2400" b="1" dirty="0" smtClean="0"/>
          </a:p>
          <a:p>
            <a:pPr algn="ctr">
              <a:buNone/>
            </a:pPr>
            <a:endParaRPr lang="en-US" sz="2400" b="1" dirty="0" smtClean="0"/>
          </a:p>
          <a:p>
            <a:pPr algn="ctr">
              <a:buNone/>
            </a:pPr>
            <a:endParaRPr lang="en-US" sz="2400" b="1" dirty="0" smtClean="0"/>
          </a:p>
          <a:p>
            <a:pPr algn="ctr">
              <a:buNone/>
            </a:pPr>
            <a:endParaRPr lang="en-US" sz="2400" b="1" dirty="0" smtClean="0"/>
          </a:p>
          <a:p>
            <a:pPr algn="ctr">
              <a:buNone/>
            </a:pPr>
            <a:endParaRPr lang="en-US" sz="2400" b="1" dirty="0" smtClean="0"/>
          </a:p>
          <a:p>
            <a:pPr>
              <a:buNone/>
            </a:pPr>
            <a:r>
              <a:rPr lang="en-US" sz="2400" b="1" dirty="0" smtClean="0"/>
              <a:t>   </a:t>
            </a:r>
            <a:r>
              <a:rPr lang="en-US" sz="2000" dirty="0" smtClean="0"/>
              <a:t>DOMO </a:t>
            </a:r>
            <a:r>
              <a:rPr lang="en-US" sz="2000" dirty="0" err="1" smtClean="0"/>
              <a:t>nHance</a:t>
            </a:r>
            <a:r>
              <a:rPr lang="en-US" sz="2000" dirty="0" smtClean="0"/>
              <a:t> VR Headset                       Sony HMZ T3 3D HMD</a:t>
            </a:r>
          </a:p>
          <a:p>
            <a:pPr>
              <a:buNone/>
            </a:pPr>
            <a:r>
              <a:rPr lang="en-US" sz="2000" dirty="0" smtClean="0"/>
              <a:t>            Rs. 18,599.00                                         Rs. 65,699.00</a:t>
            </a:r>
          </a:p>
          <a:p>
            <a:pPr>
              <a:buNone/>
            </a:pPr>
            <a:endParaRPr lang="en-US" sz="2000" dirty="0" smtClean="0"/>
          </a:p>
          <a:p>
            <a:pPr>
              <a:buNone/>
            </a:pPr>
            <a:endParaRPr lang="en-US" sz="2000" dirty="0" smtClean="0"/>
          </a:p>
          <a:p>
            <a:pPr>
              <a:buNone/>
            </a:pPr>
            <a:endParaRPr lang="en-US" sz="2000" dirty="0" smtClean="0"/>
          </a:p>
          <a:p>
            <a:pPr>
              <a:buNone/>
            </a:pPr>
            <a:endParaRPr lang="en-US" sz="2000" dirty="0" smtClean="0"/>
          </a:p>
          <a:p>
            <a:pPr>
              <a:buNone/>
            </a:pPr>
            <a:endParaRPr lang="en-US" sz="2000" dirty="0" smtClean="0"/>
          </a:p>
          <a:p>
            <a:pPr>
              <a:buNone/>
            </a:pPr>
            <a:endParaRPr lang="en-US" sz="2000" dirty="0" smtClean="0"/>
          </a:p>
          <a:p>
            <a:pPr>
              <a:buNone/>
            </a:pPr>
            <a:r>
              <a:rPr lang="en-US" sz="2000" dirty="0" smtClean="0"/>
              <a:t>   Samsung Gear VR Headset                       Oculus Rift VR HMD</a:t>
            </a:r>
          </a:p>
          <a:p>
            <a:pPr>
              <a:buNone/>
            </a:pPr>
            <a:r>
              <a:rPr lang="en-US" sz="2000" dirty="0" smtClean="0"/>
              <a:t>            Rs. 13,479.00                                     Rs. 21,941.00</a:t>
            </a:r>
            <a:endParaRPr lang="en-US" sz="2400" dirty="0" smtClean="0"/>
          </a:p>
          <a:p>
            <a:pPr>
              <a:buNone/>
            </a:pPr>
            <a:endParaRPr lang="en-US" sz="2400" b="1" dirty="0" smtClean="0"/>
          </a:p>
          <a:p>
            <a:pPr>
              <a:buNone/>
            </a:pPr>
            <a:endParaRPr lang="en-US" sz="2400" b="1" dirty="0" smtClean="0"/>
          </a:p>
          <a:p>
            <a:pPr>
              <a:buNone/>
            </a:pPr>
            <a:endParaRPr lang="en-US" sz="2400" b="1" dirty="0" smtClean="0"/>
          </a:p>
          <a:p>
            <a:pPr>
              <a:buNone/>
            </a:pPr>
            <a:endParaRPr lang="en-US" sz="2400" b="1" dirty="0" smtClean="0"/>
          </a:p>
          <a:p>
            <a:pPr>
              <a:buNone/>
            </a:pPr>
            <a:endParaRPr lang="en-US" sz="2400" b="1" dirty="0"/>
          </a:p>
        </p:txBody>
      </p:sp>
      <p:pic>
        <p:nvPicPr>
          <p:cNvPr id="1030" name="Picture 6" descr="E:\technical seminar\GCVR\oculus-rift-dev-kit-2.jpg"/>
          <p:cNvPicPr>
            <a:picLocks noChangeAspect="1" noChangeArrowheads="1"/>
          </p:cNvPicPr>
          <p:nvPr/>
        </p:nvPicPr>
        <p:blipFill>
          <a:blip r:embed="rId4" cstate="print"/>
          <a:srcRect/>
          <a:stretch>
            <a:fillRect/>
          </a:stretch>
        </p:blipFill>
        <p:spPr bwMode="auto">
          <a:xfrm>
            <a:off x="4089400" y="3810000"/>
            <a:ext cx="4063999" cy="2286000"/>
          </a:xfrm>
          <a:prstGeom prst="rect">
            <a:avLst/>
          </a:prstGeom>
          <a:noFill/>
        </p:spPr>
      </p:pic>
      <p:pic>
        <p:nvPicPr>
          <p:cNvPr id="1031" name="Picture 7" descr="E:\technical seminar\GCVR\Samsung-Gear-VR.png"/>
          <p:cNvPicPr>
            <a:picLocks noChangeAspect="1" noChangeArrowheads="1"/>
          </p:cNvPicPr>
          <p:nvPr/>
        </p:nvPicPr>
        <p:blipFill>
          <a:blip r:embed="rId5"/>
          <a:srcRect/>
          <a:stretch>
            <a:fillRect/>
          </a:stretch>
        </p:blipFill>
        <p:spPr bwMode="auto">
          <a:xfrm>
            <a:off x="304801" y="3733800"/>
            <a:ext cx="3276600" cy="2186030"/>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7239000" cy="6019800"/>
          </a:xfrm>
        </p:spPr>
        <p:txBody>
          <a:bodyPr>
            <a:normAutofit fontScale="92500" lnSpcReduction="10000"/>
          </a:bodyPr>
          <a:lstStyle/>
          <a:p>
            <a:pPr algn="just">
              <a:buFont typeface="Wingdings" pitchFamily="2" charset="2"/>
              <a:buChar char="v"/>
            </a:pPr>
            <a:r>
              <a:rPr lang="en-US" sz="2000" dirty="0" smtClean="0">
                <a:latin typeface="Times New Roman" pitchFamily="18" charset="0"/>
                <a:cs typeface="Times New Roman" pitchFamily="18" charset="0"/>
              </a:rPr>
              <a:t>Virtual Reality has made exciting progress over the past several years. Developing for VR still requires expensive, specializes hardware.</a:t>
            </a:r>
          </a:p>
          <a:p>
            <a:pPr algn="just">
              <a:buFont typeface="Wingdings" pitchFamily="2" charset="2"/>
              <a:buChar char="v"/>
            </a:pPr>
            <a:r>
              <a:rPr lang="en-US" sz="2000" dirty="0" smtClean="0">
                <a:latin typeface="Times New Roman" pitchFamily="18" charset="0"/>
                <a:cs typeface="Times New Roman" pitchFamily="18" charset="0"/>
              </a:rPr>
              <a:t>Thinking about how to make VR accessible to more people, A group of VR Enthusiasts at Google experimented with using a smart-phone to drive VR experiences.</a:t>
            </a:r>
          </a:p>
          <a:p>
            <a:pPr algn="ctr">
              <a:buNone/>
            </a:pPr>
            <a:endParaRPr lang="en-US" i="1" dirty="0" smtClean="0"/>
          </a:p>
          <a:p>
            <a:pPr algn="ctr">
              <a:buNone/>
            </a:pPr>
            <a:endParaRPr lang="en-US" i="1" dirty="0" smtClean="0"/>
          </a:p>
          <a:p>
            <a:pPr algn="ctr">
              <a:buNone/>
            </a:pPr>
            <a:endParaRPr lang="en-US" i="1" dirty="0" smtClean="0"/>
          </a:p>
          <a:p>
            <a:pPr algn="ctr">
              <a:buNone/>
            </a:pPr>
            <a:endParaRPr lang="en-US" i="1" dirty="0" smtClean="0"/>
          </a:p>
          <a:p>
            <a:pPr algn="ctr">
              <a:buNone/>
            </a:pPr>
            <a:endParaRPr lang="en-US" i="1" dirty="0" smtClean="0"/>
          </a:p>
          <a:p>
            <a:pPr algn="ctr">
              <a:buNone/>
            </a:pPr>
            <a:endParaRPr lang="en-US" i="1" dirty="0" smtClean="0"/>
          </a:p>
          <a:p>
            <a:pPr algn="ctr">
              <a:buNone/>
            </a:pPr>
            <a:endParaRPr lang="en-US" i="1" dirty="0" smtClean="0"/>
          </a:p>
          <a:p>
            <a:pPr algn="ctr">
              <a:buNone/>
            </a:pPr>
            <a:endParaRPr lang="en-US" i="1" dirty="0" smtClean="0"/>
          </a:p>
          <a:p>
            <a:pPr algn="ctr">
              <a:buNone/>
            </a:pPr>
            <a:endParaRPr lang="en-US" i="1" dirty="0" smtClean="0"/>
          </a:p>
          <a:p>
            <a:pPr algn="ctr">
              <a:buNone/>
            </a:pPr>
            <a:endParaRPr lang="en-US" i="1" dirty="0" smtClean="0"/>
          </a:p>
          <a:p>
            <a:pPr algn="ctr">
              <a:buNone/>
            </a:pPr>
            <a:r>
              <a:rPr lang="en-US" i="1" dirty="0" smtClean="0"/>
              <a:t>Google Cardboard Virtual Reality Headset</a:t>
            </a:r>
            <a:endParaRPr lang="en-US" i="1" dirty="0"/>
          </a:p>
        </p:txBody>
      </p:sp>
      <p:pic>
        <p:nvPicPr>
          <p:cNvPr id="2050" name="Picture 2" descr="E:\technical seminar\GCVR\fvdfvdfv.png"/>
          <p:cNvPicPr>
            <a:picLocks noChangeAspect="1" noChangeArrowheads="1"/>
          </p:cNvPicPr>
          <p:nvPr/>
        </p:nvPicPr>
        <p:blipFill>
          <a:blip r:embed="rId2"/>
          <a:srcRect/>
          <a:stretch>
            <a:fillRect/>
          </a:stretch>
        </p:blipFill>
        <p:spPr bwMode="auto">
          <a:xfrm>
            <a:off x="1066800" y="1676400"/>
            <a:ext cx="6423518" cy="3962400"/>
          </a:xfrm>
          <a:prstGeom prst="rect">
            <a:avLst/>
          </a:prstGeom>
          <a:noFill/>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Opulent</Template>
  <TotalTime>960</TotalTime>
  <Words>1022</Words>
  <Application>Microsoft Office PowerPoint</Application>
  <PresentationFormat>On-screen Show (4:3)</PresentationFormat>
  <Paragraphs>188</Paragraphs>
  <Slides>25</Slides>
  <Notes>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Opulent</vt:lpstr>
      <vt:lpstr>GOOGLE CARDBOARD VIRTUAL REALITY</vt:lpstr>
      <vt:lpstr>INTRODUCTION OF VIRTUAL REALITY</vt:lpstr>
      <vt:lpstr>HISTORY OF VIRTUAL REALITY</vt:lpstr>
      <vt:lpstr>Technology of virtual reality</vt:lpstr>
      <vt:lpstr>Continued…</vt:lpstr>
      <vt:lpstr>Current problems with Vr Headsets</vt:lpstr>
      <vt:lpstr>Virtual Reality Headsets </vt:lpstr>
      <vt:lpstr>Slide 8</vt:lpstr>
      <vt:lpstr>Slide 9</vt:lpstr>
      <vt:lpstr>Introduction  google  cardboard  vr</vt:lpstr>
      <vt:lpstr>Slide 11</vt:lpstr>
      <vt:lpstr>Tools needed to build headset</vt:lpstr>
      <vt:lpstr>Slide 13</vt:lpstr>
      <vt:lpstr>Slide 14</vt:lpstr>
      <vt:lpstr>How does it works?</vt:lpstr>
      <vt:lpstr>Slide 16</vt:lpstr>
      <vt:lpstr>Slide 17</vt:lpstr>
      <vt:lpstr>Slide 18</vt:lpstr>
      <vt:lpstr>Slide 19</vt:lpstr>
      <vt:lpstr>applications</vt:lpstr>
      <vt:lpstr>Examples of applications </vt:lpstr>
      <vt:lpstr>features</vt:lpstr>
      <vt:lpstr>conclusion</vt:lpstr>
      <vt:lpstr>references</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GOOGLE CARDBOARD VIRTUAL REALITY</dc:title>
  <dc:creator>VICKY</dc:creator>
  <cp:lastModifiedBy>node 3</cp:lastModifiedBy>
  <cp:revision>97</cp:revision>
  <dcterms:created xsi:type="dcterms:W3CDTF">2015-03-08T10:43:19Z</dcterms:created>
  <dcterms:modified xsi:type="dcterms:W3CDTF">2016-04-05T09:30:08Z</dcterms:modified>
</cp:coreProperties>
</file>